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37" r:id="rId6"/>
    <p:sldMasterId id="2147484365" r:id="rId7"/>
    <p:sldMasterId id="2147484391" r:id="rId8"/>
    <p:sldMasterId id="2147484421" r:id="rId9"/>
    <p:sldMasterId id="2147484451" r:id="rId10"/>
    <p:sldMasterId id="2147484478" r:id="rId11"/>
  </p:sldMasterIdLst>
  <p:notesMasterIdLst>
    <p:notesMasterId r:id="rId85"/>
  </p:notesMasterIdLst>
  <p:handoutMasterIdLst>
    <p:handoutMasterId r:id="rId86"/>
  </p:handoutMasterIdLst>
  <p:sldIdLst>
    <p:sldId id="1367" r:id="rId12"/>
    <p:sldId id="1507" r:id="rId13"/>
    <p:sldId id="1465" r:id="rId14"/>
    <p:sldId id="1547" r:id="rId15"/>
    <p:sldId id="1466" r:id="rId16"/>
    <p:sldId id="1568" r:id="rId17"/>
    <p:sldId id="1569" r:id="rId18"/>
    <p:sldId id="1570" r:id="rId19"/>
    <p:sldId id="1571" r:id="rId20"/>
    <p:sldId id="1572" r:id="rId21"/>
    <p:sldId id="1573" r:id="rId22"/>
    <p:sldId id="1574" r:id="rId23"/>
    <p:sldId id="1575" r:id="rId24"/>
    <p:sldId id="1576" r:id="rId25"/>
    <p:sldId id="1577" r:id="rId26"/>
    <p:sldId id="1578" r:id="rId27"/>
    <p:sldId id="1579" r:id="rId28"/>
    <p:sldId id="1580" r:id="rId29"/>
    <p:sldId id="1581" r:id="rId30"/>
    <p:sldId id="1582" r:id="rId31"/>
    <p:sldId id="1583" r:id="rId32"/>
    <p:sldId id="1584" r:id="rId33"/>
    <p:sldId id="1585" r:id="rId34"/>
    <p:sldId id="1586" r:id="rId35"/>
    <p:sldId id="1587" r:id="rId36"/>
    <p:sldId id="1588" r:id="rId37"/>
    <p:sldId id="1589" r:id="rId38"/>
    <p:sldId id="1590" r:id="rId39"/>
    <p:sldId id="1591" r:id="rId40"/>
    <p:sldId id="1592" r:id="rId41"/>
    <p:sldId id="1593" r:id="rId42"/>
    <p:sldId id="1594" r:id="rId43"/>
    <p:sldId id="1595" r:id="rId44"/>
    <p:sldId id="1596" r:id="rId45"/>
    <p:sldId id="1597" r:id="rId46"/>
    <p:sldId id="1598" r:id="rId47"/>
    <p:sldId id="1599" r:id="rId48"/>
    <p:sldId id="1600" r:id="rId49"/>
    <p:sldId id="1601" r:id="rId50"/>
    <p:sldId id="1602" r:id="rId51"/>
    <p:sldId id="1603" r:id="rId52"/>
    <p:sldId id="1604" r:id="rId53"/>
    <p:sldId id="1605" r:id="rId54"/>
    <p:sldId id="1606" r:id="rId55"/>
    <p:sldId id="1607" r:id="rId56"/>
    <p:sldId id="1608" r:id="rId57"/>
    <p:sldId id="1609" r:id="rId58"/>
    <p:sldId id="1610" r:id="rId59"/>
    <p:sldId id="1611" r:id="rId60"/>
    <p:sldId id="1612" r:id="rId61"/>
    <p:sldId id="1613" r:id="rId62"/>
    <p:sldId id="1614" r:id="rId63"/>
    <p:sldId id="1615" r:id="rId64"/>
    <p:sldId id="1616" r:id="rId65"/>
    <p:sldId id="1617" r:id="rId66"/>
    <p:sldId id="1618" r:id="rId67"/>
    <p:sldId id="1619" r:id="rId68"/>
    <p:sldId id="1620" r:id="rId69"/>
    <p:sldId id="1621" r:id="rId70"/>
    <p:sldId id="1622" r:id="rId71"/>
    <p:sldId id="1623" r:id="rId72"/>
    <p:sldId id="1624" r:id="rId73"/>
    <p:sldId id="1625" r:id="rId74"/>
    <p:sldId id="1626" r:id="rId75"/>
    <p:sldId id="1627" r:id="rId76"/>
    <p:sldId id="1628" r:id="rId77"/>
    <p:sldId id="1629" r:id="rId78"/>
    <p:sldId id="1630" r:id="rId79"/>
    <p:sldId id="1631" r:id="rId80"/>
    <p:sldId id="1632" r:id="rId81"/>
    <p:sldId id="1633" r:id="rId82"/>
    <p:sldId id="1634" r:id="rId83"/>
    <p:sldId id="1419" r:id="rId8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3 BO CT Template" id="{A073DAE3-B461-442F-A3D3-6642BD875E45}">
          <p14:sldIdLst>
            <p14:sldId id="1367"/>
            <p14:sldId id="1507"/>
            <p14:sldId id="1465"/>
            <p14:sldId id="1547"/>
            <p14:sldId id="1466"/>
            <p14:sldId id="1568"/>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34"/>
            <p14:sldId id="14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FFFFFF"/>
    <a:srgbClr val="505050"/>
    <a:srgbClr val="FF8C00"/>
    <a:srgbClr val="00BCF2"/>
    <a:srgbClr val="00188F"/>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5" autoAdjust="0"/>
    <p:restoredTop sz="72010" autoAdjust="0"/>
  </p:normalViewPr>
  <p:slideViewPr>
    <p:cSldViewPr>
      <p:cViewPr varScale="1">
        <p:scale>
          <a:sx n="49" d="100"/>
          <a:sy n="49" d="100"/>
        </p:scale>
        <p:origin x="417" y="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9/16/2017 6:04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9/16/2017 6:04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red-gate.com/products/sql-development/readyroll/entrypage/microsoft-and-readyroll?utm_source=microsoft&amp;utm_medium=link&amp;utm_campaign=readyroll&amp;utm_term=docs-newinv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red-gate.com/products/sql-development/sql-search/?utm_source=microsoft&amp;utm_medium=link&amp;utm_campaign=sqlsearch&amp;utm_term=docs-newinvs" TargetMode="External"/><Relationship Id="rId4" Type="http://schemas.openxmlformats.org/officeDocument/2006/relationships/hyperlink" Target="http://www.red-gate.com/products/sql-development/sql-prompt/entrypage/microsoft-and-sql-prompt?utm_source=microsoft&amp;utm_medium=link&amp;utm_campaign=sqlprompt&amp;utm_term=docs-newinv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dotnet/api/system.tupl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dotnet/api/system.tuple.create--1#System_Tuple_Create__1___0_"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dotnet/csharp/whats-new/csharp-6#expression-bodied-function-member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4838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Tuples were available before C# 7 as an API, but had many limitations. Most importantly, the members of these tuples were named Item1, Item2 and so on. The language support enables semantic names for the fields of a Tuple.</a:t>
            </a:r>
          </a:p>
          <a:p>
            <a:endParaRPr lang="en-US" dirty="0">
              <a:effectLst/>
            </a:endParaRPr>
          </a:p>
          <a:p>
            <a:r>
              <a:rPr lang="en-US" dirty="0">
                <a:effectLst/>
              </a:rPr>
              <a:t>Tuples are most useful as return types for private and internal methods. Tuples provide a simple syntax for those methods to return multiple discrete values: You save the work of authoring a class or a struct that defines the type returned. There is no need for creating a new type.</a:t>
            </a:r>
          </a:p>
          <a:p>
            <a:endParaRPr lang="en-US" dirty="0">
              <a:effectLst/>
            </a:endParaRPr>
          </a:p>
          <a:p>
            <a:r>
              <a:rPr lang="en-US" dirty="0">
                <a:effectLst/>
              </a:rPr>
              <a:t>Creating a tuple is more efficient and more productive. It is a simpler, lightweight syntax to define a data structure that carries more than one value. The example method below returns the minimum and maximum values found in a sequence of integers:</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10</a:t>
            </a:fld>
            <a:endParaRPr lang="en-US"/>
          </a:p>
        </p:txBody>
      </p:sp>
    </p:spTree>
    <p:extLst>
      <p:ext uri="{BB962C8B-B14F-4D97-AF65-F5344CB8AC3E}">
        <p14:creationId xmlns:p14="http://schemas.microsoft.com/office/powerpoint/2010/main" val="216590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rPr>
              <a:t>Pattern matching</a:t>
            </a:r>
            <a:r>
              <a:rPr lang="en-US" dirty="0">
                <a:effectLst/>
              </a:rPr>
              <a:t> is a feature that allows you to implement method dispatch on properties other than the type of an object. You're probably already familiar with method dispatch based on the type of an object. In Object Oriented programming, virtual and override methods provide language syntax to implement method dispatching based on an object's type. Base and Derived classes provide different implementations. Pattern matching expressions extend this concept so that you can easily implement similar dispatch patterns for types and data elements that are not related through an inheritance hierarchy. + </a:t>
            </a:r>
          </a:p>
          <a:p>
            <a:r>
              <a:rPr lang="en-US" dirty="0">
                <a:effectLst/>
              </a:rPr>
              <a:t>Pattern matching supports is expressions and switch expressions. Each enables inspecting an object and its properties to determine if that object satisfies the sought pattern. You use the when keyword to specify additional rules to the pattern.+ </a:t>
            </a:r>
          </a:p>
          <a:p>
            <a:r>
              <a:rPr lang="en-US" b="1" dirty="0">
                <a:effectLst/>
              </a:rPr>
              <a:t>is expressions</a:t>
            </a:r>
          </a:p>
          <a:p>
            <a:r>
              <a:rPr lang="en-US" dirty="0">
                <a:effectLst/>
              </a:rPr>
              <a:t>The is pattern expressions extend the familiar is operator to query a object beyond its type.</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11</a:t>
            </a:fld>
            <a:endParaRPr lang="en-US"/>
          </a:p>
        </p:txBody>
      </p:sp>
    </p:spTree>
    <p:extLst>
      <p:ext uri="{BB962C8B-B14F-4D97-AF65-F5344CB8AC3E}">
        <p14:creationId xmlns:p14="http://schemas.microsoft.com/office/powerpoint/2010/main" val="412380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switch pattern expression has a familiar syntax, based on the switch statement already part of the C# language. Let's translate the existing code to use a switch expression before adding new cases</a:t>
            </a:r>
          </a:p>
          <a:p>
            <a:r>
              <a:rPr lang="en-US" dirty="0">
                <a:effectLst/>
              </a:rPr>
              <a:t>The switch expressions have a slightly different syntax than the is expressions, where you declare the type and variable at the beginning of the case expression.</a:t>
            </a:r>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12</a:t>
            </a:fld>
            <a:endParaRPr lang="en-US"/>
          </a:p>
        </p:txBody>
      </p:sp>
    </p:spTree>
    <p:extLst>
      <p:ext uri="{BB962C8B-B14F-4D97-AF65-F5344CB8AC3E}">
        <p14:creationId xmlns:p14="http://schemas.microsoft.com/office/powerpoint/2010/main" val="418210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code above adds cases for 0 as a special case of </a:t>
            </a:r>
            <a:r>
              <a:rPr lang="en-US" dirty="0" err="1">
                <a:effectLst/>
              </a:rPr>
              <a:t>int</a:t>
            </a:r>
            <a:r>
              <a:rPr lang="en-US" dirty="0">
                <a:effectLst/>
              </a:rPr>
              <a:t>, and null as a special case when there is no input. This demonstrates one important new feature in switch pattern expressions: the order of the case expressions now matters. The 0 case must appear before the general </a:t>
            </a:r>
            <a:r>
              <a:rPr lang="en-US" dirty="0" err="1">
                <a:effectLst/>
              </a:rPr>
              <a:t>int</a:t>
            </a:r>
            <a:r>
              <a:rPr lang="en-US" dirty="0">
                <a:effectLst/>
              </a:rPr>
              <a:t> case. Otherwise, the first pattern to match would be the </a:t>
            </a:r>
            <a:r>
              <a:rPr lang="en-US" dirty="0" err="1">
                <a:effectLst/>
              </a:rPr>
              <a:t>int</a:t>
            </a:r>
            <a:r>
              <a:rPr lang="en-US" dirty="0">
                <a:effectLst/>
              </a:rPr>
              <a:t> case, even when the value is 0.+ </a:t>
            </a:r>
          </a:p>
          <a:p>
            <a:r>
              <a:rPr lang="en-US" dirty="0">
                <a:effectLst/>
              </a:rPr>
              <a:t>This same behavior enables the special case for an empty input sequence. You can see that the case for an </a:t>
            </a:r>
            <a:r>
              <a:rPr lang="en-US" dirty="0" err="1">
                <a:effectLst/>
              </a:rPr>
              <a:t>IEnumerable</a:t>
            </a:r>
            <a:r>
              <a:rPr lang="en-US" dirty="0">
                <a:effectLst/>
              </a:rPr>
              <a:t> item that has elements must appear before the general </a:t>
            </a:r>
            <a:r>
              <a:rPr lang="en-US" dirty="0" err="1">
                <a:effectLst/>
              </a:rPr>
              <a:t>IEnumerable</a:t>
            </a:r>
            <a:r>
              <a:rPr lang="en-US" dirty="0">
                <a:effectLst/>
              </a:rPr>
              <a:t> case.+ </a:t>
            </a:r>
          </a:p>
          <a:p>
            <a:r>
              <a:rPr lang="en-US" dirty="0">
                <a:effectLst/>
              </a:rPr>
              <a:t>This version has also added a default case. The default case is always evaluated last, regardless of the order it appears in the source. For that reason, convention is to put the default case last.</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13</a:t>
            </a:fld>
            <a:endParaRPr lang="en-US"/>
          </a:p>
        </p:txBody>
      </p:sp>
    </p:spTree>
    <p:extLst>
      <p:ext uri="{BB962C8B-B14F-4D97-AF65-F5344CB8AC3E}">
        <p14:creationId xmlns:p14="http://schemas.microsoft.com/office/powerpoint/2010/main" val="132834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feature enables algorithms that use and return references to variables defined elsewhere. One example is working with large matrices, and finding a single location with certain characteristics. One method would return the two indices for a single location in the matrix:</a:t>
            </a:r>
          </a:p>
          <a:p>
            <a:endParaRPr lang="en-US" dirty="0">
              <a:effectLst/>
            </a:endParaRPr>
          </a:p>
          <a:p>
            <a:r>
              <a:rPr lang="en-US" dirty="0">
                <a:effectLst/>
              </a:rPr>
              <a:t>There are many issues with this code. First of all, it's a public method that's returning a tuple. The language supports this, but user defined types (either classes or structs) are preferred for public APIs.+ </a:t>
            </a:r>
          </a:p>
          <a:p>
            <a:r>
              <a:rPr lang="en-US" dirty="0">
                <a:effectLst/>
              </a:rPr>
              <a:t>Second, this method is returning the indices to the item in the matrix. That leads callers to write code that uses those indices to dereference the matrix and modify a single element:</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14</a:t>
            </a:fld>
            <a:endParaRPr lang="en-US"/>
          </a:p>
        </p:txBody>
      </p:sp>
    </p:spTree>
    <p:extLst>
      <p:ext uri="{BB962C8B-B14F-4D97-AF65-F5344CB8AC3E}">
        <p14:creationId xmlns:p14="http://schemas.microsoft.com/office/powerpoint/2010/main" val="3616928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When you declare that a method returns a ref variable, you must also add the ref keyword to each return statement. That indicates return by reference, and helps developers reading the code later remember that the method returns by reference:</a:t>
            </a:r>
          </a:p>
          <a:p>
            <a:endParaRPr lang="en-US" dirty="0">
              <a:effectLst/>
            </a:endParaRPr>
          </a:p>
          <a:p>
            <a:r>
              <a:rPr lang="en-US" dirty="0">
                <a:effectLst/>
              </a:rPr>
              <a:t>Now that the method returns a reference to the integer value in the matrix, you need to modify where it's called. The </a:t>
            </a:r>
            <a:r>
              <a:rPr lang="en-US" dirty="0" err="1">
                <a:effectLst/>
              </a:rPr>
              <a:t>var</a:t>
            </a:r>
            <a:r>
              <a:rPr lang="en-US" dirty="0">
                <a:effectLst/>
              </a:rPr>
              <a:t> declaration means that </a:t>
            </a:r>
            <a:r>
              <a:rPr lang="en-US" dirty="0" err="1">
                <a:effectLst/>
              </a:rPr>
              <a:t>valItem</a:t>
            </a:r>
            <a:r>
              <a:rPr lang="en-US" dirty="0">
                <a:effectLst/>
              </a:rPr>
              <a:t> is now an </a:t>
            </a:r>
            <a:r>
              <a:rPr lang="en-US" dirty="0" err="1">
                <a:effectLst/>
              </a:rPr>
              <a:t>int</a:t>
            </a:r>
            <a:r>
              <a:rPr lang="en-US" dirty="0">
                <a:effectLst/>
              </a:rPr>
              <a:t> rather than a tuple:</a:t>
            </a:r>
          </a:p>
          <a:p>
            <a:endParaRPr lang="en-US" dirty="0">
              <a:effectLst/>
            </a:endParaRPr>
          </a:p>
          <a:p>
            <a:r>
              <a:rPr lang="en-US" dirty="0">
                <a:effectLst/>
              </a:rPr>
              <a:t>The second </a:t>
            </a:r>
            <a:r>
              <a:rPr lang="en-US" dirty="0" err="1">
                <a:effectLst/>
              </a:rPr>
              <a:t>WriteLine</a:t>
            </a:r>
            <a:r>
              <a:rPr lang="en-US" dirty="0">
                <a:effectLst/>
              </a:rPr>
              <a:t> statement in the example above prints out the value 42, not 24. The variable </a:t>
            </a:r>
            <a:r>
              <a:rPr lang="en-US" dirty="0" err="1">
                <a:effectLst/>
              </a:rPr>
              <a:t>valItem</a:t>
            </a:r>
            <a:r>
              <a:rPr lang="en-US" dirty="0">
                <a:effectLst/>
              </a:rPr>
              <a:t> is an </a:t>
            </a:r>
            <a:r>
              <a:rPr lang="en-US" dirty="0" err="1">
                <a:effectLst/>
              </a:rPr>
              <a:t>int</a:t>
            </a:r>
            <a:r>
              <a:rPr lang="en-US" dirty="0">
                <a:effectLst/>
              </a:rPr>
              <a:t>, not a ref int. The </a:t>
            </a:r>
            <a:r>
              <a:rPr lang="en-US" dirty="0" err="1">
                <a:effectLst/>
              </a:rPr>
              <a:t>var</a:t>
            </a:r>
            <a:r>
              <a:rPr lang="en-US" dirty="0">
                <a:effectLst/>
              </a:rPr>
              <a:t> keyword enables the compiler to specify the type, but will not implicitly add the ref modifier. Instead, the value referred to by the ref return is </a:t>
            </a:r>
            <a:r>
              <a:rPr lang="en-US" i="1" dirty="0">
                <a:effectLst/>
              </a:rPr>
              <a:t>copied</a:t>
            </a:r>
            <a:r>
              <a:rPr lang="en-US" dirty="0">
                <a:effectLst/>
              </a:rPr>
              <a:t> to the variable on the left-hand side of the assignment. The variable is not a ref local.+ </a:t>
            </a:r>
          </a:p>
          <a:p>
            <a:r>
              <a:rPr lang="en-US" dirty="0">
                <a:effectLst/>
              </a:rPr>
              <a:t>In order to get the result you want, you need to add the ref modifier to the local variable declaration to make the variable a reference when the return value is a reference:</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15</a:t>
            </a:fld>
            <a:endParaRPr lang="en-US"/>
          </a:p>
        </p:txBody>
      </p:sp>
    </p:spTree>
    <p:extLst>
      <p:ext uri="{BB962C8B-B14F-4D97-AF65-F5344CB8AC3E}">
        <p14:creationId xmlns:p14="http://schemas.microsoft.com/office/powerpoint/2010/main" val="2128689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87607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4729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version above makes it clear that the local method is referenced only in the context of the outer method. The rules for local functions also ensure that a developer can't accidentally call the local function from another location in the class and bypass the argument validation.</a:t>
            </a:r>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18</a:t>
            </a:fld>
            <a:endParaRPr lang="en-US"/>
          </a:p>
        </p:txBody>
      </p:sp>
    </p:spTree>
    <p:extLst>
      <p:ext uri="{BB962C8B-B14F-4D97-AF65-F5344CB8AC3E}">
        <p14:creationId xmlns:p14="http://schemas.microsoft.com/office/powerpoint/2010/main" val="2137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8868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9/16/2017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7694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C#, throw has always been a statement. Because throw is a statement, not an expression, there were C# constructs where you could not use it. These included conditional expressions, null coalescing expressions, and some lambda expressions. The addition of expression-bodied members adds more locations where throw expressions would be useful. So that you can write any of these constructs, C# 7 introduces </a:t>
            </a:r>
            <a:r>
              <a:rPr lang="en-US" i="1" dirty="0">
                <a:effectLst/>
              </a:rPr>
              <a:t>throw expressions</a:t>
            </a:r>
            <a:r>
              <a:rPr lang="en-US" dirty="0">
                <a:effectLst/>
              </a:rPr>
              <a:t>.+ </a:t>
            </a:r>
          </a:p>
          <a:p>
            <a:r>
              <a:rPr lang="en-US" dirty="0">
                <a:effectLst/>
              </a:rPr>
              <a:t>The syntax is the same as you've always used for throw statements. The only difference is that now you can place them in new locations, such as in a conditional expression:</a:t>
            </a:r>
          </a:p>
          <a:p>
            <a:endParaRPr lang="en-US" dirty="0">
              <a:effectLst/>
            </a:endParaRPr>
          </a:p>
          <a:p>
            <a:r>
              <a:rPr lang="en-US" dirty="0">
                <a:effectLst/>
              </a:rPr>
              <a:t>Previously, those initializations would need to be in a constructor, with the throw statements in the body of the constructor</a:t>
            </a:r>
          </a:p>
          <a:p>
            <a:endParaRPr lang="en-US" dirty="0">
              <a:effectLst/>
            </a:endParaRPr>
          </a:p>
          <a:p>
            <a:r>
              <a:rPr lang="en-US" b="1" dirty="0">
                <a:effectLst/>
              </a:rPr>
              <a:t>Note</a:t>
            </a:r>
          </a:p>
          <a:p>
            <a:r>
              <a:rPr lang="en-US" dirty="0">
                <a:effectLst/>
              </a:rPr>
              <a:t>Both of the preceding constructs will cause exceptions to be thrown during the construction of an object. Those are often difficult to recover from. For that reason, designs that throw exceptions during construction are discouraged.</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20</a:t>
            </a:fld>
            <a:endParaRPr lang="en-US"/>
          </a:p>
        </p:txBody>
      </p:sp>
    </p:spTree>
    <p:extLst>
      <p:ext uri="{BB962C8B-B14F-4D97-AF65-F5344CB8AC3E}">
        <p14:creationId xmlns:p14="http://schemas.microsoft.com/office/powerpoint/2010/main" val="1888408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Returning a Task object from </a:t>
            </a:r>
            <a:r>
              <a:rPr lang="en-US" dirty="0" err="1">
                <a:effectLst/>
              </a:rPr>
              <a:t>async</a:t>
            </a:r>
            <a:r>
              <a:rPr lang="en-US" dirty="0">
                <a:effectLst/>
              </a:rPr>
              <a:t> methods can introduce performance bottlenecks in certain paths. Task is a reference type, so using it means allocating an object. In cases where a method declared with the </a:t>
            </a:r>
            <a:r>
              <a:rPr lang="en-US" dirty="0" err="1">
                <a:effectLst/>
              </a:rPr>
              <a:t>async</a:t>
            </a:r>
            <a:r>
              <a:rPr lang="en-US" dirty="0">
                <a:effectLst/>
              </a:rPr>
              <a:t> modifier returns a cached result, or completes synchronously, the extra allocations can become a significant time cost in performance critical sections of code. It can become very costly if those allocations occur in tight loops.+ </a:t>
            </a:r>
          </a:p>
          <a:p>
            <a:r>
              <a:rPr lang="en-US" dirty="0">
                <a:effectLst/>
              </a:rPr>
              <a:t>The new language feature means that </a:t>
            </a:r>
            <a:r>
              <a:rPr lang="en-US" dirty="0" err="1">
                <a:effectLst/>
              </a:rPr>
              <a:t>async</a:t>
            </a:r>
            <a:r>
              <a:rPr lang="en-US" dirty="0">
                <a:effectLst/>
              </a:rPr>
              <a:t> methods may return other types in addition to Task, Task&lt;T&gt; and void. The returned type must still satisfy the </a:t>
            </a:r>
            <a:r>
              <a:rPr lang="en-US" dirty="0" err="1">
                <a:effectLst/>
              </a:rPr>
              <a:t>async</a:t>
            </a:r>
            <a:r>
              <a:rPr lang="en-US" dirty="0">
                <a:effectLst/>
              </a:rPr>
              <a:t> pattern, meaning a </a:t>
            </a:r>
            <a:r>
              <a:rPr lang="en-US" dirty="0" err="1">
                <a:effectLst/>
              </a:rPr>
              <a:t>GetAwaiter</a:t>
            </a:r>
            <a:r>
              <a:rPr lang="en-US" dirty="0">
                <a:effectLst/>
              </a:rPr>
              <a:t> method must be accessible. As one concrete example, the </a:t>
            </a:r>
            <a:r>
              <a:rPr lang="en-US" dirty="0" err="1">
                <a:effectLst/>
              </a:rPr>
              <a:t>ValueTask</a:t>
            </a:r>
            <a:r>
              <a:rPr lang="en-US" dirty="0">
                <a:effectLst/>
              </a:rPr>
              <a:t> type has been added to the .NET framework to make use of this new language feature: </a:t>
            </a:r>
          </a:p>
          <a:p>
            <a:endParaRPr lang="en-US" dirty="0"/>
          </a:p>
          <a:p>
            <a:r>
              <a:rPr lang="en-US" b="1" dirty="0">
                <a:effectLst/>
              </a:rPr>
              <a:t>Note</a:t>
            </a:r>
          </a:p>
          <a:p>
            <a:r>
              <a:rPr lang="en-US" dirty="0">
                <a:effectLst/>
              </a:rPr>
              <a:t>You need to add the pre-release NuGet package </a:t>
            </a:r>
            <a:r>
              <a:rPr lang="en-US" dirty="0" err="1">
                <a:effectLst/>
              </a:rPr>
              <a:t>System.Threading.Tasks.Extensions</a:t>
            </a:r>
            <a:r>
              <a:rPr lang="en-US" dirty="0">
                <a:effectLst/>
              </a:rPr>
              <a:t> in order to use </a:t>
            </a:r>
            <a:r>
              <a:rPr lang="en-US" dirty="0" err="1">
                <a:effectLst/>
              </a:rPr>
              <a:t>ValueTask</a:t>
            </a:r>
            <a:r>
              <a:rPr lang="en-US" dirty="0">
                <a:effectLst/>
              </a:rPr>
              <a:t> in Visual Studio 15 Preview 5</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21</a:t>
            </a:fld>
            <a:endParaRPr lang="en-US"/>
          </a:p>
        </p:txBody>
      </p:sp>
    </p:spTree>
    <p:extLst>
      <p:ext uri="{BB962C8B-B14F-4D97-AF65-F5344CB8AC3E}">
        <p14:creationId xmlns:p14="http://schemas.microsoft.com/office/powerpoint/2010/main" val="1426503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78937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23</a:t>
            </a:fld>
            <a:endParaRPr lang="en-US"/>
          </a:p>
        </p:txBody>
      </p:sp>
    </p:spTree>
    <p:extLst>
      <p:ext uri="{BB962C8B-B14F-4D97-AF65-F5344CB8AC3E}">
        <p14:creationId xmlns:p14="http://schemas.microsoft.com/office/powerpoint/2010/main" val="2893164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46331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04929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Only</a:t>
            </a:r>
            <a:r>
              <a:rPr lang="en-US" baseline="0" dirty="0">
                <a:effectLst/>
              </a:rPr>
              <a:t> a few minutes. </a:t>
            </a:r>
            <a:r>
              <a:rPr lang="en-US" dirty="0">
                <a:effectLst/>
              </a:rPr>
              <a:t>The smallest install is just a few hundred megabytes, yet still contains basic code editing support for more than twenty languages along with source code control</a:t>
            </a:r>
          </a:p>
          <a:p>
            <a:endParaRPr lang="en-US" dirty="0">
              <a:effectLst/>
            </a:endParaRPr>
          </a:p>
          <a:p>
            <a:r>
              <a:rPr lang="en-US" dirty="0">
                <a:effectLst/>
              </a:rPr>
              <a:t>Choose the workloads you need, and change them up when you need to..</a:t>
            </a:r>
          </a:p>
          <a:p>
            <a:r>
              <a:rPr lang="en-US" dirty="0">
                <a:effectLst/>
              </a:rPr>
              <a:t>We've also added different ways to install Visual Studio. Want to pick your own components instead of using workloads? </a:t>
            </a:r>
          </a:p>
          <a:p>
            <a:endParaRPr lang="en-US" dirty="0">
              <a:effectLst/>
            </a:endParaRPr>
          </a:p>
          <a:p>
            <a:r>
              <a:rPr lang="en-US" dirty="0">
                <a:effectLst/>
              </a:rPr>
              <a:t>Simply select the </a:t>
            </a:r>
            <a:r>
              <a:rPr lang="en-US" b="1" dirty="0">
                <a:effectLst/>
              </a:rPr>
              <a:t>Individual components</a:t>
            </a:r>
            <a:r>
              <a:rPr lang="en-US" dirty="0">
                <a:effectLst/>
              </a:rPr>
              <a:t> tab from the installer. </a:t>
            </a:r>
          </a:p>
          <a:p>
            <a:endParaRPr lang="en-US" dirty="0">
              <a:effectLst/>
            </a:endParaRPr>
          </a:p>
          <a:p>
            <a:r>
              <a:rPr lang="en-US" dirty="0">
                <a:effectLst/>
              </a:rPr>
              <a:t>Want to install Language Packs without also having to change the Windows language option? Choose the </a:t>
            </a:r>
            <a:r>
              <a:rPr lang="en-US" b="1" dirty="0">
                <a:effectLst/>
              </a:rPr>
              <a:t>Language packs</a:t>
            </a:r>
            <a:r>
              <a:rPr lang="en-US" dirty="0">
                <a:effectLst/>
              </a:rPr>
              <a:t> tab of the installer. </a:t>
            </a:r>
          </a:p>
          <a:p>
            <a:endParaRPr lang="en-US" dirty="0">
              <a:effectLst/>
            </a:endParaRPr>
          </a:p>
          <a:p>
            <a:r>
              <a:rPr lang="en-US" dirty="0">
                <a:effectLst/>
              </a:rPr>
              <a:t>*show visual</a:t>
            </a:r>
            <a:r>
              <a:rPr lang="en-US" baseline="0" dirty="0">
                <a:effectLst/>
              </a:rPr>
              <a:t> studio Installer on desktop</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54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VS</a:t>
            </a:r>
            <a:r>
              <a:rPr lang="en-US" baseline="0" dirty="0"/>
              <a:t> 2015 Update 3..</a:t>
            </a:r>
            <a:endParaRPr lang="en-US" dirty="0"/>
          </a:p>
          <a:p>
            <a:endParaRPr lang="en-US" dirty="0"/>
          </a:p>
          <a:p>
            <a:r>
              <a:rPr lang="en-US" dirty="0"/>
              <a:t>Up to 3x faster for a cold start</a:t>
            </a:r>
          </a:p>
          <a:p>
            <a:endParaRPr lang="en-US" dirty="0"/>
          </a:p>
          <a:p>
            <a:r>
              <a:rPr lang="en-US" dirty="0"/>
              <a:t>2-4x faster at loading solutions</a:t>
            </a:r>
          </a:p>
          <a:p>
            <a:endParaRPr lang="en-US" dirty="0"/>
          </a:p>
          <a:p>
            <a:r>
              <a:rPr lang="en-US" dirty="0"/>
              <a:t>C++ gets faster builds</a:t>
            </a:r>
          </a:p>
          <a:p>
            <a:endParaRPr lang="en-US" dirty="0"/>
          </a:p>
          <a:p>
            <a:r>
              <a:rPr lang="en-US" dirty="0"/>
              <a:t>Uses less memory overall. </a:t>
            </a:r>
          </a:p>
          <a:p>
            <a:endParaRPr lang="en-US" dirty="0"/>
          </a:p>
          <a:p>
            <a:r>
              <a:rPr lang="en-US" dirty="0"/>
              <a:t>Next slide we will show a quick demonstration</a:t>
            </a:r>
            <a:r>
              <a:rPr lang="en-US" baseline="0" dirty="0"/>
              <a:t> video comparing VS 2015 and 2017 loading times.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075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around 4:12)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39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7959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18489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618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Lightweight Solution Load</a:t>
            </a:r>
            <a:r>
              <a:rPr lang="en-US" sz="1200" b="0" i="0" kern="1200" dirty="0">
                <a:solidFill>
                  <a:schemeClr val="tx1"/>
                </a:solidFill>
                <a:effectLst/>
                <a:latin typeface="+mn-lt"/>
                <a:ea typeface="+mn-ea"/>
                <a:cs typeface="+mn-cs"/>
              </a:rPr>
              <a:t>‘ feature minimizes this delay by skipping to load all the projects, when the solution is loaded. In simple words, the projects are not loaded until the time it is actually required. And this makes complete sense, since most of the real world scenarios like Navigating your code/ Editing your code/ Building your code, won’t require all projects to be loaded right at the beginning.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open/expand a project, you will notice a small delay and that’s when the project actually loads. So, the loading of the project is delayed until the user needs it.</a:t>
            </a:r>
          </a:p>
          <a:p>
            <a:r>
              <a:rPr lang="en-US" sz="1200" b="0" i="0" kern="1200" dirty="0">
                <a:solidFill>
                  <a:schemeClr val="tx1"/>
                </a:solidFill>
                <a:effectLst/>
                <a:latin typeface="+mn-lt"/>
                <a:ea typeface="+mn-ea"/>
                <a:cs typeface="+mn-cs"/>
              </a:rPr>
              <a:t>At this point if you close the solution and open it again, you will find that the project which you had earlier opened, will be loaded by default. This is pretty nice, because Visual Studio recognizes/remembers users actions and loads the project at startup.</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36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When you use the Roaming Extension Manager, you will notice 3 icon types on your list:+ </a:t>
            </a:r>
          </a:p>
          <a:p>
            <a:r>
              <a:rPr lang="en-US" b="1" i="1" dirty="0">
                <a:effectLst/>
              </a:rPr>
              <a:t>Roamed Icon</a:t>
            </a:r>
            <a:r>
              <a:rPr lang="en-US" dirty="0">
                <a:effectLst/>
              </a:rPr>
              <a:t>: An extension that is part of this Roaming List, but not installed on your machine. (You can install these by using the </a:t>
            </a:r>
            <a:r>
              <a:rPr lang="en-US" b="1" dirty="0">
                <a:effectLst/>
              </a:rPr>
              <a:t>Download</a:t>
            </a:r>
            <a:r>
              <a:rPr lang="en-US" dirty="0">
                <a:effectLst/>
              </a:rPr>
              <a:t> button.)</a:t>
            </a:r>
          </a:p>
          <a:p>
            <a:r>
              <a:rPr lang="en-US" b="1" i="1" dirty="0">
                <a:effectLst/>
              </a:rPr>
              <a:t>Roamed &amp; Installed Icon</a:t>
            </a:r>
            <a:r>
              <a:rPr lang="en-US" dirty="0">
                <a:effectLst/>
              </a:rPr>
              <a:t>: All extensions that are part of this Roaming List and installed in your dev environment. (If you decide you do not want to roam, you can remove these by using the </a:t>
            </a:r>
            <a:r>
              <a:rPr lang="en-US" b="1" dirty="0">
                <a:effectLst/>
              </a:rPr>
              <a:t>Stop Roaming</a:t>
            </a:r>
            <a:r>
              <a:rPr lang="en-US" dirty="0">
                <a:effectLst/>
              </a:rPr>
              <a:t> button.)</a:t>
            </a:r>
          </a:p>
          <a:p>
            <a:r>
              <a:rPr lang="en-US" b="1" i="1" dirty="0">
                <a:effectLst/>
              </a:rPr>
              <a:t>Installed Icon</a:t>
            </a:r>
            <a:r>
              <a:rPr lang="en-US" dirty="0">
                <a:effectLst/>
              </a:rPr>
              <a:t>: All extensions that are installed in this environment, but are not part of your Roaming List. (You can add extensions to the Roaming List by using the </a:t>
            </a:r>
            <a:r>
              <a:rPr lang="en-US" b="1" dirty="0">
                <a:effectLst/>
              </a:rPr>
              <a:t>Start Roaming</a:t>
            </a:r>
            <a:r>
              <a:rPr lang="en-US" dirty="0">
                <a:effectLst/>
              </a:rPr>
              <a:t> button.)</a:t>
            </a:r>
          </a:p>
          <a:p>
            <a:r>
              <a:rPr lang="en-US" dirty="0">
                <a:effectLst/>
              </a:rPr>
              <a:t>+ </a:t>
            </a:r>
          </a:p>
          <a:p>
            <a:r>
              <a:rPr lang="en-US" dirty="0">
                <a:effectLst/>
              </a:rPr>
              <a:t>These icons show you the current status of your list. You can have any extension in any state, so customize to your heart's content! Or let us do it for you! Any extension that you download while you are signed in is added to your list as </a:t>
            </a:r>
            <a:r>
              <a:rPr lang="en-US" b="1" dirty="0">
                <a:effectLst/>
              </a:rPr>
              <a:t>Roamed &amp; Installed</a:t>
            </a:r>
            <a:r>
              <a:rPr lang="en-US" dirty="0">
                <a:effectLst/>
              </a:rPr>
              <a:t> and is part of your Roaming list, which gives you access to it from any machine!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593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96109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a:t>
            </a:r>
            <a:r>
              <a:rPr lang="en-US" baseline="0" dirty="0"/>
              <a:t> to click so you no longer need to set temporary breakpoints.</a:t>
            </a:r>
          </a:p>
          <a:p>
            <a:endParaRPr lang="en-US" baseline="0" dirty="0"/>
          </a:p>
          <a:p>
            <a:r>
              <a:rPr lang="en-US" baseline="0" dirty="0"/>
              <a:t>More quick actions and refactoring like ‘move type to matching file’</a:t>
            </a:r>
          </a:p>
          <a:p>
            <a:endParaRPr lang="en-US" baseline="0" dirty="0"/>
          </a:p>
          <a:p>
            <a:r>
              <a:rPr lang="en-US" baseline="0" dirty="0"/>
              <a:t>Navigate to is much more powerful, better filtering and preview</a:t>
            </a:r>
          </a:p>
          <a:p>
            <a:endParaRPr lang="en-US" baseline="0" dirty="0"/>
          </a:p>
          <a:p>
            <a:r>
              <a:rPr lang="en-US" baseline="0" dirty="0"/>
              <a:t>IntelliSense filtering.  It is not smarter about which element is selects by default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079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a:t>
            </a:r>
            <a:r>
              <a:rPr lang="en-US" dirty="0" err="1"/>
              <a:t>patt</a:t>
            </a:r>
            <a:r>
              <a:rPr lang="en-US" dirty="0"/>
              <a:t>” as file, member and type</a:t>
            </a:r>
          </a:p>
          <a:p>
            <a:r>
              <a:rPr lang="en-US" dirty="0"/>
              <a:t>Show</a:t>
            </a:r>
            <a:r>
              <a:rPr lang="en-US" baseline="0" dirty="0"/>
              <a:t> go to is not included in this dialog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102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IntelliSense Improvements</a:t>
            </a:r>
          </a:p>
          <a:p>
            <a:r>
              <a:rPr lang="en-US" dirty="0"/>
              <a:t>This release also introduces improvements to IntelliSense that will make you more productive when working in a large solution or an unfamiliar codebase. We have added an icon tray to IntelliSense that enables you to filter the member list by type (e.g., methods, properties, classes, etc.). Each filter toggle has an associated keyboard shortcut which you can discover by hovering over the icon. To enable this feature, go to Tools &gt; Options &gt; Text Editor &gt; [C# / Basic] &gt; IntelliSense and check the options for filtering and highlighting.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869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you can more easily skip ahead during debugging without setting a breakpoint to stop on the line you want. When you are stopped in the debugger, simply click the icon that appears next to the line of code that your mouse is over. Your code will run and stop on that line the next time it is hit in your code path.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681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mins before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212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mins</a:t>
            </a:r>
            <a:r>
              <a:rPr lang="en-US" baseline="0" dirty="0"/>
              <a:t> after demo, before slide</a:t>
            </a:r>
            <a:r>
              <a:rPr lang="en-US" dirty="0"/>
              <a:t>)</a:t>
            </a:r>
          </a:p>
          <a:p>
            <a:r>
              <a:rPr lang="en-US" dirty="0"/>
              <a:t>Run</a:t>
            </a:r>
            <a:r>
              <a:rPr lang="en-US" baseline="0" dirty="0"/>
              <a:t> to click so you no longer need to set temporary breakpoints.</a:t>
            </a:r>
          </a:p>
          <a:p>
            <a:endParaRPr lang="en-US" baseline="0" dirty="0"/>
          </a:p>
          <a:p>
            <a:r>
              <a:rPr lang="en-US" baseline="0" dirty="0"/>
              <a:t>More quick actions and refactoring like ‘move type to matching file’</a:t>
            </a:r>
          </a:p>
          <a:p>
            <a:endParaRPr lang="en-US" baseline="0" dirty="0"/>
          </a:p>
          <a:p>
            <a:r>
              <a:rPr lang="en-US" baseline="0" dirty="0"/>
              <a:t>Navigate to is much more powerful, better filtering and preview</a:t>
            </a:r>
          </a:p>
          <a:p>
            <a:endParaRPr lang="en-US" baseline="0" dirty="0"/>
          </a:p>
          <a:p>
            <a:r>
              <a:rPr lang="en-US" baseline="0" dirty="0"/>
              <a:t>IntelliSense filtering.  It is not smarter about which element is selects by default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34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charset="2"/>
              <a:buNone/>
            </a:pPr>
            <a:r>
              <a:rPr lang="en-US" dirty="0"/>
              <a:t>End 37 mins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6:04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2010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Runs analysis rules and flags issues in the editor. Helps you to quickly identify</a:t>
            </a:r>
            <a:r>
              <a:rPr lang="en-US" baseline="0" dirty="0"/>
              <a:t> errors, best practices, and style rules.  You can also apply refactoring, code actions, or code fixes. </a:t>
            </a:r>
            <a:r>
              <a:rPr lang="en-US" sz="1200" b="0" i="0" kern="1200" dirty="0" err="1">
                <a:solidFill>
                  <a:schemeClr val="tx1"/>
                </a:solidFill>
                <a:effectLst/>
                <a:latin typeface="+mn-lt"/>
                <a:ea typeface="+mn-ea"/>
                <a:cs typeface="+mn-cs"/>
              </a:rPr>
              <a:t>MSTest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xUnit</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NUnit</a:t>
            </a:r>
            <a:r>
              <a:rPr lang="en-US" sz="1200" b="0" i="0" kern="1200" dirty="0">
                <a:solidFill>
                  <a:schemeClr val="tx1"/>
                </a:solidFill>
                <a:effectLst/>
                <a:latin typeface="+mn-lt"/>
                <a:ea typeface="+mn-ea"/>
                <a:cs typeface="+mn-cs"/>
              </a:rPr>
              <a:t> testing framework all work with Live Code Analysis. </a:t>
            </a:r>
            <a:endParaRPr lang="en-US" baseline="0" dirty="0"/>
          </a:p>
          <a:p>
            <a:endParaRPr lang="en-US" baseline="0" dirty="0"/>
          </a:p>
          <a:p>
            <a:r>
              <a:rPr lang="en-US" sz="1200" dirty="0">
                <a:solidFill>
                  <a:srgbClr val="0070C0"/>
                </a:solidFill>
              </a:rPr>
              <a:t>Real-Time architecture validation provides real time notifications of architectural</a:t>
            </a:r>
            <a:r>
              <a:rPr lang="en-US" sz="1200" baseline="0" dirty="0">
                <a:solidFill>
                  <a:srgbClr val="0070C0"/>
                </a:solidFill>
              </a:rPr>
              <a:t> rules violations. </a:t>
            </a:r>
            <a:endParaRPr lang="en-US" sz="1200" dirty="0">
              <a:solidFill>
                <a:srgbClr val="0070C0"/>
              </a:solidFill>
            </a:endParaRPr>
          </a:p>
          <a:p>
            <a:endParaRPr lang="en-US" dirty="0"/>
          </a:p>
          <a:p>
            <a:r>
              <a:rPr lang="en-US" dirty="0"/>
              <a:t>Unit testing: coverage</a:t>
            </a:r>
            <a:r>
              <a:rPr lang="en-US" baseline="0" dirty="0"/>
              <a:t> and pass fail information are brought discreetly into the editor.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651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941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mins before demo)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932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68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t>
            </a:r>
            <a:r>
              <a:rPr lang="en-US" sz="1200" b="0" i="0" kern="1200" dirty="0">
                <a:solidFill>
                  <a:schemeClr val="tx1"/>
                </a:solidFill>
                <a:effectLst/>
                <a:latin typeface="+mn-lt"/>
                <a:ea typeface="+mn-ea"/>
                <a:cs typeface="+mn-cs"/>
              </a:rPr>
              <a:t>a software container platform.  everything required to make a piece of software run is packaged into isolated containers. Unlike VMs, containers do not bundle a full operating system - only libraries and settings required to make the software work are needed. This makes for efficient, lightweight, self-contained systems and guarantees that software will always run the same, regardless of where it’s deployed.  Developers use Docker to eliminate “works on my machine” problems when collaborating on code with co-workers.  </a:t>
            </a:r>
            <a:r>
              <a:rPr lang="en-US" dirty="0"/>
              <a:t>Integrated tooling to package your application into Docker containers</a:t>
            </a:r>
            <a:r>
              <a:rPr lang="en-US" baseline="0" dirty="0"/>
              <a:t> and to deploy to the cloud.  </a:t>
            </a:r>
          </a:p>
          <a:p>
            <a:endParaRPr lang="en-US" baseline="0" dirty="0"/>
          </a:p>
          <a:p>
            <a:r>
              <a:rPr lang="en-US" baseline="0" dirty="0"/>
              <a:t>For dev ops: </a:t>
            </a:r>
            <a:r>
              <a:rPr lang="en-US" dirty="0"/>
              <a:t>Better </a:t>
            </a:r>
            <a:r>
              <a:rPr lang="en-US" dirty="0" err="1"/>
              <a:t>Git</a:t>
            </a:r>
            <a:r>
              <a:rPr lang="en-US" baseline="0" dirty="0"/>
              <a:t> based version control. Simpler experiences for continuous integration and continuous deployment pipelines.</a:t>
            </a:r>
          </a:p>
          <a:p>
            <a:endParaRPr lang="en-US" baseline="0" dirty="0"/>
          </a:p>
          <a:p>
            <a:r>
              <a:rPr lang="en-US" baseline="0" dirty="0"/>
              <a:t>.NET Core support is better.  You can now take a .NET core, target it to </a:t>
            </a:r>
            <a:r>
              <a:rPr lang="en-US" baseline="0" dirty="0" err="1"/>
              <a:t>linux</a:t>
            </a:r>
            <a:r>
              <a:rPr lang="en-US" baseline="0" dirty="0"/>
              <a:t>, package it to a </a:t>
            </a:r>
            <a:r>
              <a:rPr lang="en-US" baseline="0" dirty="0" err="1"/>
              <a:t>docker</a:t>
            </a:r>
            <a:r>
              <a:rPr lang="en-US" baseline="0" dirty="0"/>
              <a:t> container, publish to a </a:t>
            </a:r>
            <a:r>
              <a:rPr lang="en-US" baseline="0" dirty="0" err="1"/>
              <a:t>docker</a:t>
            </a:r>
            <a:r>
              <a:rPr lang="en-US" baseline="0" dirty="0"/>
              <a:t> registry, then run it in the cloud. .NET core is a top 10 platform for performance and much faster than ASP.NET.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925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Null Reference Analysis – Starting in VS 2017 , for both managed and native code, when you hit a </a:t>
            </a:r>
            <a:r>
              <a:rPr lang="en-US" dirty="0" err="1"/>
              <a:t>NullReferenceException</a:t>
            </a:r>
            <a:r>
              <a:rPr lang="en-US" dirty="0"/>
              <a:t> or an Access Violation, you will see null analysis information in the Exception Helper. If we cannot determine what is null we will not attempt to show any analysis. When we can detect what is null we will emphasize the culprit in bold text. </a:t>
            </a:r>
          </a:p>
          <a:p>
            <a:pPr fontAlgn="base"/>
            <a:endParaRPr lang="en-US" dirty="0"/>
          </a:p>
          <a:p>
            <a:pPr fontAlgn="base"/>
            <a:endParaRPr lang="en-US" dirty="0"/>
          </a:p>
          <a:p>
            <a:pPr fontAlgn="base"/>
            <a:r>
              <a:rPr lang="en-US" dirty="0"/>
              <a:t>Configure your Exception Settings – When you break on Exception Thrown you can use the checkbox under Exception Settings in the Exception Helper to disable breaking on that exception type when thrown in the future. You can also specify that you do not want to break on this particular exception thrown in this particular module by checking the box by the module name under “Except when thrown from:” in the Exception Settings. You can apply conditions to your exceptions to only break when thrown from certain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439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it where you need it – You can drag the Exception Helper from its pinned view to its floating view. You can also use the pin icon to float it, or snap it back to the line of code. If you close the Exception Helper, simply click on the exception error indicator to bring it back up.</a:t>
            </a:r>
          </a:p>
          <a:p>
            <a:endParaRPr lang="en-US" dirty="0"/>
          </a:p>
          <a:p>
            <a:r>
              <a:rPr lang="en-US" dirty="0"/>
              <a:t>Faster breaking for Unhandled Exceptions – When managed debugging, the debugger will no longer automatically unwind the Call Stack when you break on an unhandled exception. This means that you will break into your code faster because the debugger doesn’t need to walk the Call Stack before breaking.</a:t>
            </a:r>
          </a:p>
          <a:p>
            <a:endParaRPr lang="en-US" dirty="0"/>
          </a:p>
          <a:p>
            <a:r>
              <a:rPr lang="en-US" dirty="0"/>
              <a:t>Non-Modal – When native debugging, you will no longer need to dismiss an exception dialog to inspect your code. The new Exception Helper is available right inline next to your code.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61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hlinkClick r:id="rId3"/>
              </a:rPr>
              <a:t>Redgate</a:t>
            </a:r>
            <a:r>
              <a:rPr lang="en-US" dirty="0">
                <a:hlinkClick r:id="rId3"/>
              </a:rPr>
              <a:t> </a:t>
            </a:r>
            <a:r>
              <a:rPr lang="en-US" dirty="0" err="1">
                <a:hlinkClick r:id="rId3"/>
              </a:rPr>
              <a:t>ReadyRoll</a:t>
            </a:r>
            <a:r>
              <a:rPr lang="en-US" dirty="0">
                <a:hlinkClick r:id="rId3"/>
              </a:rPr>
              <a:t> Core</a:t>
            </a:r>
            <a:r>
              <a:rPr lang="en-US" dirty="0"/>
              <a:t> helps you develop migration scripts, manage database changes using source control, and safely automate deployments of SQL Server database changes alongside applications changes.</a:t>
            </a:r>
          </a:p>
          <a:p>
            <a:pPr lvl="1"/>
            <a:r>
              <a:rPr lang="en-US" dirty="0" err="1">
                <a:hlinkClick r:id="rId4"/>
              </a:rPr>
              <a:t>Redgate</a:t>
            </a:r>
            <a:r>
              <a:rPr lang="en-US" dirty="0">
                <a:hlinkClick r:id="rId4"/>
              </a:rPr>
              <a:t> SQL Prompt Core</a:t>
            </a:r>
            <a:r>
              <a:rPr lang="en-US" dirty="0"/>
              <a:t> helps you write SQL more quickly and accurately with the help of intelligent code completion. SQL Prompt autocompletes database and system objects and keywords, and offers column suggestions as you type. This results in cleaner code and fewer errors because you don't have to remember every column name or alias.</a:t>
            </a:r>
          </a:p>
          <a:p>
            <a:r>
              <a:rPr lang="en-US" dirty="0"/>
              <a:t>Included with all editions of Visual Studio 2017:</a:t>
            </a:r>
          </a:p>
          <a:p>
            <a:pPr lvl="1"/>
            <a:r>
              <a:rPr lang="en-US" dirty="0" err="1">
                <a:hlinkClick r:id="rId5"/>
              </a:rPr>
              <a:t>Redgate</a:t>
            </a:r>
            <a:r>
              <a:rPr lang="en-US" dirty="0">
                <a:hlinkClick r:id="rId5"/>
              </a:rPr>
              <a:t> SQL Search</a:t>
            </a:r>
            <a:r>
              <a:rPr lang="en-US" dirty="0"/>
              <a:t> increases your productivity by helping you quickly find SQL fragments and objects across multiple databases.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65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here around 20</a:t>
            </a:r>
            <a:r>
              <a:rPr lang="en-US" baseline="0" dirty="0"/>
              <a:t> mins)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729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70197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containers include:  Density and agility,</a:t>
            </a:r>
            <a:r>
              <a:rPr lang="en-US" baseline="0" dirty="0"/>
              <a:t> enabling agile application development and deployment</a:t>
            </a:r>
          </a:p>
          <a:p>
            <a:endParaRPr lang="en-US" baseline="0" dirty="0"/>
          </a:p>
          <a:p>
            <a:r>
              <a:rPr lang="en-US" baseline="0" dirty="0"/>
              <a:t>Don’t mistake Hyper-V container with a VM – containers are much more agile (deploy with a flip of the bits,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9/16/2017 6:04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46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Previously, you would need to separate the declaration of the out variable and its initialization into two different statements: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346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now declare </a:t>
            </a:r>
            <a:r>
              <a:rPr lang="en-US" dirty="0"/>
              <a:t>out</a:t>
            </a:r>
            <a:r>
              <a:rPr lang="en-US" sz="1200" b="0" i="0" kern="1200" dirty="0">
                <a:solidFill>
                  <a:schemeClr val="tx1"/>
                </a:solidFill>
                <a:effectLst/>
                <a:latin typeface="+mn-lt"/>
                <a:ea typeface="+mn-ea"/>
                <a:cs typeface="+mn-cs"/>
              </a:rPr>
              <a:t> variables in the argument list of a method call, rather than writing a separate declaration statement: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may want to specify the type of the </a:t>
            </a:r>
            <a:r>
              <a:rPr lang="en-US" dirty="0"/>
              <a:t>out</a:t>
            </a:r>
            <a:r>
              <a:rPr lang="en-US" sz="1200" b="0" i="0" kern="1200" dirty="0">
                <a:solidFill>
                  <a:schemeClr val="tx1"/>
                </a:solidFill>
                <a:effectLst/>
                <a:latin typeface="+mn-lt"/>
                <a:ea typeface="+mn-ea"/>
                <a:cs typeface="+mn-cs"/>
              </a:rPr>
              <a:t> variable for clarity, as shown above. However, the language does support using an implicitly typed local variable</a:t>
            </a:r>
            <a:r>
              <a:rPr lang="en-US" sz="1200" b="0" i="0" kern="1200" baseline="0" dirty="0">
                <a:solidFill>
                  <a:schemeClr val="tx1"/>
                </a:solidFill>
                <a:effectLst/>
                <a:latin typeface="+mn-lt"/>
                <a:ea typeface="+mn-ea"/>
                <a:cs typeface="+mn-cs"/>
              </a:rPr>
              <a:t> as seen on the next slide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808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code is easier to read.</a:t>
            </a:r>
          </a:p>
          <a:p>
            <a:pPr lvl="1"/>
            <a:r>
              <a:rPr lang="en-US" sz="1200" b="0" i="0" kern="1200" dirty="0">
                <a:solidFill>
                  <a:schemeClr val="tx1"/>
                </a:solidFill>
                <a:effectLst/>
                <a:latin typeface="+mn-lt"/>
                <a:ea typeface="+mn-ea"/>
                <a:cs typeface="+mn-cs"/>
              </a:rPr>
              <a:t>You declare the out variable where you use it, not on another line above.</a:t>
            </a:r>
          </a:p>
          <a:p>
            <a:r>
              <a:rPr lang="en-US" sz="1200" b="0" i="0" kern="1200" dirty="0">
                <a:solidFill>
                  <a:schemeClr val="tx1"/>
                </a:solidFill>
                <a:effectLst/>
                <a:latin typeface="+mn-lt"/>
                <a:ea typeface="+mn-ea"/>
                <a:cs typeface="+mn-cs"/>
              </a:rPr>
              <a:t>No need to assign an initial value.</a:t>
            </a:r>
          </a:p>
          <a:p>
            <a:pPr lvl="1"/>
            <a:r>
              <a:rPr lang="en-US" sz="1200" b="0" i="0" kern="1200" dirty="0">
                <a:solidFill>
                  <a:schemeClr val="tx1"/>
                </a:solidFill>
                <a:effectLst/>
                <a:latin typeface="+mn-lt"/>
                <a:ea typeface="+mn-ea"/>
                <a:cs typeface="+mn-cs"/>
              </a:rPr>
              <a:t>By declaring the out variable where it is used in a method call, you can't accidentally use it before it is assigned.</a:t>
            </a:r>
          </a:p>
          <a:p>
            <a:r>
              <a:rPr lang="en-US" sz="1200" b="0" i="0" kern="1200" dirty="0">
                <a:solidFill>
                  <a:schemeClr val="tx1"/>
                </a:solidFill>
                <a:effectLst/>
                <a:latin typeface="+mn-lt"/>
                <a:ea typeface="+mn-ea"/>
                <a:cs typeface="+mn-cs"/>
              </a:rPr>
              <a:t>The most common use for this feature will be the Try pattern. In this pattern, a method returns a bool indicating success or failure and an out variable that provides the result if the method succeeds.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next slide one more</a:t>
            </a:r>
            <a:r>
              <a:rPr lang="en-US" sz="1200" b="0" i="0" kern="1200" baseline="0" dirty="0">
                <a:solidFill>
                  <a:schemeClr val="tx1"/>
                </a:solidFill>
                <a:effectLst/>
                <a:latin typeface="+mn-lt"/>
                <a:ea typeface="+mn-ea"/>
                <a:cs typeface="+mn-cs"/>
              </a:rPr>
              <a:t> feature of the new out parameter..</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661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using the </a:t>
            </a:r>
            <a:r>
              <a:rPr lang="en-US" dirty="0"/>
              <a:t>out</a:t>
            </a:r>
            <a:r>
              <a:rPr lang="en-US" sz="1200" b="0" i="0" kern="1200" dirty="0">
                <a:solidFill>
                  <a:schemeClr val="tx1"/>
                </a:solidFill>
                <a:effectLst/>
                <a:latin typeface="+mn-lt"/>
                <a:ea typeface="+mn-ea"/>
                <a:cs typeface="+mn-cs"/>
              </a:rPr>
              <a:t> variable declaration, the declared variable "leaks" into the outer scope of the if statement. This allows you to use the variable afterwards: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61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543407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That assignment creates a tuple whose members are </a:t>
            </a:r>
            <a:r>
              <a:rPr lang="en-US" dirty="0"/>
              <a:t>Item1</a:t>
            </a:r>
            <a:r>
              <a:rPr lang="en-US" sz="1200" b="0" i="0" kern="1200" dirty="0">
                <a:solidFill>
                  <a:schemeClr val="tx1"/>
                </a:solidFill>
                <a:effectLst/>
                <a:latin typeface="+mn-lt"/>
                <a:ea typeface="+mn-ea"/>
                <a:cs typeface="+mn-cs"/>
              </a:rPr>
              <a:t> and </a:t>
            </a:r>
            <a:r>
              <a:rPr lang="en-US" dirty="0"/>
              <a:t>Item2</a:t>
            </a:r>
            <a:r>
              <a:rPr lang="en-US" sz="1200" b="0" i="0" kern="1200" dirty="0">
                <a:solidFill>
                  <a:schemeClr val="tx1"/>
                </a:solidFill>
                <a:effectLst/>
                <a:latin typeface="+mn-lt"/>
                <a:ea typeface="+mn-ea"/>
                <a:cs typeface="+mn-cs"/>
              </a:rPr>
              <a:t>, which you can use in the same way as </a:t>
            </a:r>
            <a:r>
              <a:rPr lang="en-US" sz="1200" b="0" i="0" u="none" strike="noStrike" kern="1200" dirty="0">
                <a:solidFill>
                  <a:schemeClr val="tx1"/>
                </a:solidFill>
                <a:effectLst/>
                <a:latin typeface="+mn-lt"/>
                <a:ea typeface="+mn-ea"/>
                <a:cs typeface="+mn-cs"/>
                <a:hlinkClick r:id="rId3"/>
              </a:rPr>
              <a:t>Tuple</a:t>
            </a:r>
            <a:r>
              <a:rPr lang="en-US" sz="1200" b="0" i="0" kern="1200" dirty="0">
                <a:solidFill>
                  <a:schemeClr val="tx1"/>
                </a:solidFill>
                <a:effectLst/>
                <a:latin typeface="+mn-lt"/>
                <a:ea typeface="+mn-ea"/>
                <a:cs typeface="+mn-cs"/>
              </a:rPr>
              <a:t> You can change the syntax to create a tuple that provides semantic names to each of the members of the tuple: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err="1"/>
              <a:t>namedLetters</a:t>
            </a:r>
            <a:r>
              <a:rPr lang="en-US" sz="1200" b="0" i="0" kern="1200" dirty="0">
                <a:solidFill>
                  <a:schemeClr val="tx1"/>
                </a:solidFill>
                <a:effectLst/>
                <a:latin typeface="+mn-lt"/>
                <a:ea typeface="+mn-ea"/>
                <a:cs typeface="+mn-cs"/>
              </a:rPr>
              <a:t> tuple contains fields referred to as </a:t>
            </a:r>
            <a:r>
              <a:rPr lang="en-US" dirty="0"/>
              <a:t>Alpha</a:t>
            </a:r>
            <a:r>
              <a:rPr lang="en-US" sz="1200" b="0" i="0" kern="1200" dirty="0">
                <a:solidFill>
                  <a:schemeClr val="tx1"/>
                </a:solidFill>
                <a:effectLst/>
                <a:latin typeface="+mn-lt"/>
                <a:ea typeface="+mn-ea"/>
                <a:cs typeface="+mn-cs"/>
              </a:rPr>
              <a:t> and </a:t>
            </a:r>
            <a:r>
              <a:rPr lang="en-US" dirty="0"/>
              <a:t>Beta</a:t>
            </a:r>
            <a:r>
              <a:rPr lang="en-US" sz="1200" b="0" i="0" kern="1200" dirty="0">
                <a:solidFill>
                  <a:schemeClr val="tx1"/>
                </a:solidFill>
                <a:effectLst/>
                <a:latin typeface="+mn-lt"/>
                <a:ea typeface="+mn-ea"/>
                <a:cs typeface="+mn-cs"/>
              </a:rPr>
              <a:t>. Those names exist only at compile time and are not preserved for example when inspecting the tuple using reflection at runtime.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specify</a:t>
            </a:r>
            <a:r>
              <a:rPr lang="en-US" sz="1200" b="0" i="0" kern="1200" baseline="0" dirty="0">
                <a:solidFill>
                  <a:schemeClr val="tx1"/>
                </a:solidFill>
                <a:effectLst/>
                <a:latin typeface="+mn-lt"/>
                <a:ea typeface="+mn-ea"/>
                <a:cs typeface="+mn-cs"/>
              </a:rPr>
              <a:t> Names on both the left or the right side of assignment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731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specify names for the fields on both the left AND right-hand side of the assignment: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line above generates a warning, CS8123, telling you that the names on the right side of the assignment, Alpha and Beta are ignored because they conflict with the names on the left side, First and Second.</a:t>
            </a:r>
            <a:endParaRPr lang="en-US" sz="1200" b="0" i="0" u="none" strike="noStrike"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examples above show the basic syntax to declare tuples. Tuples are most useful as return types for private and internal methods. Tuples provide a simple syntax for those methods to return multiple discrete values: You save the work of authoring a class or a struct that defines the type returned. There is no need for creating a new type.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815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(25-26 mins before slide)</a:t>
            </a:r>
          </a:p>
          <a:p>
            <a:r>
              <a:rPr lang="en-US" sz="1200" b="0" i="0" kern="1200" dirty="0">
                <a:solidFill>
                  <a:schemeClr val="tx1"/>
                </a:solidFill>
                <a:effectLst/>
                <a:latin typeface="+mn-lt"/>
                <a:ea typeface="+mn-ea"/>
                <a:cs typeface="+mn-cs"/>
              </a:rPr>
              <a:t>Using tuples in this way offers several advantages: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save the work of authoring a class or a struct that defines the type returned.</a:t>
            </a:r>
          </a:p>
          <a:p>
            <a:r>
              <a:rPr lang="en-US" sz="1200" b="0" i="0" kern="1200" dirty="0">
                <a:solidFill>
                  <a:schemeClr val="tx1"/>
                </a:solidFill>
                <a:effectLst/>
                <a:latin typeface="+mn-lt"/>
                <a:ea typeface="+mn-ea"/>
                <a:cs typeface="+mn-cs"/>
              </a:rPr>
              <a:t>You do not need to create new type.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language enhancements removes the need to call the </a:t>
            </a:r>
            <a:r>
              <a:rPr lang="en-US" sz="1200" b="0" i="0" u="none" strike="noStrike" kern="1200" dirty="0">
                <a:solidFill>
                  <a:schemeClr val="tx1"/>
                </a:solidFill>
                <a:effectLst/>
                <a:latin typeface="+mn-lt"/>
                <a:ea typeface="+mn-ea"/>
                <a:cs typeface="+mn-cs"/>
                <a:hlinkClick r:id="rId3"/>
              </a:rPr>
              <a:t>Create&lt;T1&gt;(T1)</a:t>
            </a:r>
            <a:r>
              <a:rPr lang="en-US" sz="1200" b="0" i="0" kern="1200" dirty="0">
                <a:solidFill>
                  <a:schemeClr val="tx1"/>
                </a:solidFill>
                <a:effectLst/>
                <a:latin typeface="+mn-lt"/>
                <a:ea typeface="+mn-ea"/>
                <a:cs typeface="+mn-cs"/>
              </a:rPr>
              <a:t> methods.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270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929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might quickly find that you need to find the sum of die rolls where some of the rolls are made with more than one die. Part of the input sequence may be multiple results instead of a single number: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3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9/16/2017 6:04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33165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code above adds cases for 0 as a special case of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and null as a special case when there is no input. This demonstrates one important new feature in switch pattern expressions: the order of the case expressions now matters. The 0 case must appear before the general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case. Otherwise, the first pattern to match would be the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case, even when the value is 0. If you accidentally order match expressions such that a later case has already been handled, the compiler will flag that and generate an error.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same behavior enables the special case for an empty input sequence. You can see that the case for an </a:t>
            </a:r>
            <a:r>
              <a:rPr lang="en-US" sz="1200" b="0" i="0" kern="1200" dirty="0" err="1">
                <a:solidFill>
                  <a:schemeClr val="tx1"/>
                </a:solidFill>
                <a:effectLst/>
                <a:latin typeface="+mn-lt"/>
                <a:ea typeface="+mn-ea"/>
                <a:cs typeface="+mn-cs"/>
              </a:rPr>
              <a:t>IEnumerable</a:t>
            </a:r>
            <a:r>
              <a:rPr lang="en-US" sz="1200" b="0" i="0" kern="1200" dirty="0">
                <a:solidFill>
                  <a:schemeClr val="tx1"/>
                </a:solidFill>
                <a:effectLst/>
                <a:latin typeface="+mn-lt"/>
                <a:ea typeface="+mn-ea"/>
                <a:cs typeface="+mn-cs"/>
              </a:rPr>
              <a:t> item that has elements must appear before the general </a:t>
            </a:r>
            <a:r>
              <a:rPr lang="en-US" sz="1200" b="0" i="0" kern="1200" dirty="0" err="1">
                <a:solidFill>
                  <a:schemeClr val="tx1"/>
                </a:solidFill>
                <a:effectLst/>
                <a:latin typeface="+mn-lt"/>
                <a:ea typeface="+mn-ea"/>
                <a:cs typeface="+mn-cs"/>
              </a:rPr>
              <a:t>IEnumerable</a:t>
            </a:r>
            <a:r>
              <a:rPr lang="en-US" sz="1200" b="0" i="0" kern="1200" dirty="0">
                <a:solidFill>
                  <a:schemeClr val="tx1"/>
                </a:solidFill>
                <a:effectLst/>
                <a:latin typeface="+mn-lt"/>
                <a:ea typeface="+mn-ea"/>
                <a:cs typeface="+mn-cs"/>
              </a:rPr>
              <a:t> case.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version has also added a default case. The default case is always evaluated last, regardless of the order it appears in the source. For that reason, convention is to put the default case last.</a:t>
            </a:r>
          </a:p>
          <a:p>
            <a:endParaRPr lang="en-US" dirty="0"/>
          </a:p>
          <a:p>
            <a:endParaRPr lang="en-US" dirty="0"/>
          </a:p>
          <a:p>
            <a:r>
              <a:rPr lang="en-US" dirty="0"/>
              <a:t>(end around 30 mins)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6521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This is useful for passing around placeholders into big data structures. For instance, a game might hold its data in a big </a:t>
            </a:r>
            <a:r>
              <a:rPr lang="en-US" sz="1200" b="0" i="0" kern="1200" dirty="0" err="1">
                <a:solidFill>
                  <a:schemeClr val="tx1"/>
                </a:solidFill>
                <a:effectLst/>
                <a:latin typeface="+mn-lt"/>
                <a:ea typeface="+mn-ea"/>
                <a:cs typeface="+mn-cs"/>
              </a:rPr>
              <a:t>preallocated</a:t>
            </a:r>
            <a:r>
              <a:rPr lang="en-US" sz="1200" b="0" i="0" kern="1200" dirty="0">
                <a:solidFill>
                  <a:schemeClr val="tx1"/>
                </a:solidFill>
                <a:effectLst/>
                <a:latin typeface="+mn-lt"/>
                <a:ea typeface="+mn-ea"/>
                <a:cs typeface="+mn-cs"/>
              </a:rPr>
              <a:t> array of structs and you can pass refs to the values</a:t>
            </a:r>
            <a:r>
              <a:rPr lang="en-US" sz="1200" b="0" i="0" kern="1200" baseline="0" dirty="0">
                <a:solidFill>
                  <a:schemeClr val="tx1"/>
                </a:solidFill>
                <a:effectLst/>
                <a:latin typeface="+mn-lt"/>
                <a:ea typeface="+mn-ea"/>
                <a:cs typeface="+mn-cs"/>
              </a:rPr>
              <a:t> in the array so you can edit them.. Therefore you wont have to keep creating and making copies of struct which have to be garbage collected which cause pauses</a:t>
            </a:r>
            <a:r>
              <a:rPr lang="en-US" sz="1200" b="0" i="0" kern="1200" dirty="0">
                <a:solidFill>
                  <a:schemeClr val="tx1"/>
                </a:solidFill>
                <a:effectLst/>
                <a:latin typeface="+mn-lt"/>
                <a:ea typeface="+mn-ea"/>
                <a:cs typeface="+mn-cs"/>
              </a:rPr>
              <a:t>. Methods can now return a reference directly to such a struct, through which the caller can read and modify it.</a:t>
            </a:r>
          </a:p>
          <a:p>
            <a:pPr fontAlgn="base" latinLnBrk="0"/>
            <a:r>
              <a:rPr lang="en-US" sz="1200" b="0" i="0" kern="1200" dirty="0">
                <a:solidFill>
                  <a:schemeClr val="tx1"/>
                </a:solidFill>
                <a:effectLst/>
                <a:latin typeface="+mn-lt"/>
                <a:ea typeface="+mn-ea"/>
                <a:cs typeface="+mn-cs"/>
              </a:rPr>
              <a:t>There are some restrictions to ensure that this is safe:</a:t>
            </a:r>
          </a:p>
          <a:p>
            <a:pPr fontAlgn="base"/>
            <a:r>
              <a:rPr lang="en-US" sz="1200" b="0" i="0" kern="1200" dirty="0">
                <a:solidFill>
                  <a:schemeClr val="tx1"/>
                </a:solidFill>
                <a:effectLst/>
                <a:latin typeface="+mn-lt"/>
                <a:ea typeface="+mn-ea"/>
                <a:cs typeface="+mn-cs"/>
              </a:rPr>
              <a:t>You can only return refs that are “safe to return”: Ones that were passed to you, and ones that point into fields in objects.</a:t>
            </a:r>
          </a:p>
          <a:p>
            <a:pPr fontAlgn="base"/>
            <a:r>
              <a:rPr lang="en-US" sz="1200" b="0" i="0" kern="1200" dirty="0">
                <a:solidFill>
                  <a:schemeClr val="tx1"/>
                </a:solidFill>
                <a:effectLst/>
                <a:latin typeface="+mn-lt"/>
                <a:ea typeface="+mn-ea"/>
                <a:cs typeface="+mn-cs"/>
              </a:rPr>
              <a:t>Ref locals are initialized to a certain storage location, and cannot be mutated to point to another.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ref keyword with C# just offers an easier syntax compared to the pointers from the C programming language. </a:t>
            </a:r>
          </a:p>
          <a:p>
            <a:pPr fontAlgn="base"/>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enables scenarios where you want pass references to internal structures without resorting to unsafe code (pointers to pinned memory). Those mechanisms are both unsafe and inefficient.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Why is it useful?</a:t>
            </a:r>
          </a:p>
          <a:p>
            <a:r>
              <a:rPr lang="en-US" sz="1200" b="0" i="0" kern="1200" dirty="0">
                <a:solidFill>
                  <a:schemeClr val="tx1"/>
                </a:solidFill>
                <a:effectLst/>
                <a:latin typeface="+mn-lt"/>
                <a:ea typeface="+mn-ea"/>
                <a:cs typeface="+mn-cs"/>
              </a:rPr>
              <a:t>Returning values by reference can improve performance in cases where the alternative is either pinned memory, or copying resources. This features enables developers to continue to use verifiably safe code, while avoiding unnecessary copies.</a:t>
            </a:r>
          </a:p>
          <a:p>
            <a:r>
              <a:rPr lang="en-US" sz="1200" b="0" i="0" kern="1200" dirty="0">
                <a:solidFill>
                  <a:schemeClr val="tx1"/>
                </a:solidFill>
                <a:effectLst/>
                <a:latin typeface="+mn-lt"/>
                <a:ea typeface="+mn-ea"/>
                <a:cs typeface="+mn-cs"/>
              </a:rPr>
              <a:t>It may not be a feature you use on a daily basis, but for algorithms that require large amounts of memory for different structures, this feature can have a significant positive impact on the performance of your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(End 32 min)</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65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local functions</a:t>
            </a:r>
            <a:r>
              <a:rPr lang="en-US" sz="1200" b="0" i="0" kern="1200" dirty="0">
                <a:solidFill>
                  <a:schemeClr val="tx1"/>
                </a:solidFill>
                <a:effectLst/>
                <a:latin typeface="+mn-lt"/>
                <a:ea typeface="+mn-ea"/>
                <a:cs typeface="+mn-cs"/>
              </a:rPr>
              <a:t> enable you to declare methods inside the context of another method. This makes it easier for readers of the class to see that the local method is only called from the context in which is it declared.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very common use cases for local functions: public iterator methods and public </a:t>
            </a:r>
            <a:r>
              <a:rPr lang="en-US" sz="1200" b="0" i="0" kern="1200" dirty="0" err="1">
                <a:solidFill>
                  <a:schemeClr val="tx1"/>
                </a:solidFill>
                <a:effectLst/>
                <a:latin typeface="+mn-lt"/>
                <a:ea typeface="+mn-ea"/>
                <a:cs typeface="+mn-cs"/>
              </a:rPr>
              <a:t>async</a:t>
            </a:r>
            <a:r>
              <a:rPr lang="en-US" sz="1200" b="0" i="0" kern="1200" dirty="0">
                <a:solidFill>
                  <a:schemeClr val="tx1"/>
                </a:solidFill>
                <a:effectLst/>
                <a:latin typeface="+mn-lt"/>
                <a:ea typeface="+mn-ea"/>
                <a:cs typeface="+mn-cs"/>
              </a:rPr>
              <a:t> methods. Both types of methods generate code that reports errors later than programmers might expect. In the case of iterator methods, any exceptions are observed only when calling code that enumerates the returned sequence. In the case of </a:t>
            </a:r>
            <a:r>
              <a:rPr lang="en-US" sz="1200" b="0" i="0" kern="1200" dirty="0" err="1">
                <a:solidFill>
                  <a:schemeClr val="tx1"/>
                </a:solidFill>
                <a:effectLst/>
                <a:latin typeface="+mn-lt"/>
                <a:ea typeface="+mn-ea"/>
                <a:cs typeface="+mn-cs"/>
              </a:rPr>
              <a:t>async</a:t>
            </a:r>
            <a:r>
              <a:rPr lang="en-US" sz="1200" b="0" i="0" kern="1200" dirty="0">
                <a:solidFill>
                  <a:schemeClr val="tx1"/>
                </a:solidFill>
                <a:effectLst/>
                <a:latin typeface="+mn-lt"/>
                <a:ea typeface="+mn-ea"/>
                <a:cs typeface="+mn-cs"/>
              </a:rPr>
              <a:t> methods, any exceptions are only observed when the returned Task is awaited.</a:t>
            </a:r>
          </a:p>
          <a:p>
            <a:endParaRPr lang="en-US" dirty="0"/>
          </a:p>
          <a:p>
            <a:r>
              <a:rPr lang="en-US" sz="1200" b="0" i="0" kern="1200" dirty="0">
                <a:solidFill>
                  <a:schemeClr val="tx1"/>
                </a:solidFill>
                <a:effectLst/>
                <a:latin typeface="+mn-lt"/>
                <a:ea typeface="+mn-ea"/>
                <a:cs typeface="+mn-cs"/>
              </a:rPr>
              <a:t>The code in the slide makes it clear that the local method is referenced only in the context of the outer method. The rules for local functions also ensure that a developer can't accidentally call the local function from another location in the class and bypass the argument validation.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(end at 34mins)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302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technique can be employed with </a:t>
            </a:r>
            <a:r>
              <a:rPr lang="en-US" dirty="0" err="1"/>
              <a:t>async</a:t>
            </a:r>
            <a:r>
              <a:rPr lang="en-US" sz="1200" b="0" i="0" kern="1200" dirty="0">
                <a:solidFill>
                  <a:schemeClr val="tx1"/>
                </a:solidFill>
                <a:effectLst/>
                <a:latin typeface="+mn-lt"/>
                <a:ea typeface="+mn-ea"/>
                <a:cs typeface="+mn-cs"/>
              </a:rPr>
              <a:t> methods to ensure that exceptions arising from argument validation are thrown before the asynchronous work begins.</a:t>
            </a:r>
            <a:r>
              <a:rPr lang="en-US" sz="1200" b="0" i="0" kern="1200" baseline="0" dirty="0">
                <a:solidFill>
                  <a:schemeClr val="tx1"/>
                </a:solidFill>
                <a:effectLst/>
                <a:latin typeface="+mn-lt"/>
                <a:ea typeface="+mn-ea"/>
                <a:cs typeface="+mn-cs"/>
              </a:rPr>
              <a:t> We don’t want to do the null/exception checks in the </a:t>
            </a:r>
            <a:r>
              <a:rPr lang="en-US" sz="1200" b="0" i="0" kern="1200" baseline="0" dirty="0" err="1">
                <a:solidFill>
                  <a:schemeClr val="tx1"/>
                </a:solidFill>
                <a:effectLst/>
                <a:latin typeface="+mn-lt"/>
                <a:ea typeface="+mn-ea"/>
                <a:cs typeface="+mn-cs"/>
              </a:rPr>
              <a:t>async</a:t>
            </a:r>
            <a:r>
              <a:rPr lang="en-US" sz="1200" b="0" i="0" kern="1200" baseline="0" dirty="0">
                <a:solidFill>
                  <a:schemeClr val="tx1"/>
                </a:solidFill>
                <a:effectLst/>
                <a:latin typeface="+mn-lt"/>
                <a:ea typeface="+mn-ea"/>
                <a:cs typeface="+mn-cs"/>
              </a:rPr>
              <a:t> part and let it go, best to find that out ahead of time synchronously.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332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C# 6.0, we introduced expression bodied function members</a:t>
            </a:r>
          </a:p>
          <a:p>
            <a:r>
              <a:rPr lang="en-US" sz="1200" b="0" i="0" kern="1200" dirty="0">
                <a:solidFill>
                  <a:schemeClr val="tx1"/>
                </a:solidFill>
                <a:effectLst/>
                <a:latin typeface="+mn-lt"/>
                <a:ea typeface="+mn-ea"/>
                <a:cs typeface="+mn-cs"/>
              </a:rPr>
              <a:t>You can reduce that syntax by writing an expression-bodied member instead. It works for methods and read-only properties." For example, an override of </a:t>
            </a:r>
            <a:r>
              <a:rPr lang="en-US" dirty="0" err="1"/>
              <a:t>ToString</a:t>
            </a:r>
            <a:r>
              <a:rPr lang="en-US" dirty="0"/>
              <a:t>()</a:t>
            </a:r>
            <a:r>
              <a:rPr lang="en-US" sz="1200" b="0" i="0" kern="1200" dirty="0">
                <a:solidFill>
                  <a:schemeClr val="tx1"/>
                </a:solidFill>
                <a:effectLst/>
                <a:latin typeface="+mn-lt"/>
                <a:ea typeface="+mn-ea"/>
                <a:cs typeface="+mn-cs"/>
              </a:rPr>
              <a:t> is often a great candidate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also use expression-bodied members in read only properties as well:</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7083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6 introduced </a:t>
            </a:r>
            <a:r>
              <a:rPr lang="en-US" sz="1200" b="0" i="0" u="none" strike="noStrike" kern="1200" dirty="0">
                <a:solidFill>
                  <a:schemeClr val="tx1"/>
                </a:solidFill>
                <a:effectLst/>
                <a:latin typeface="+mn-lt"/>
                <a:ea typeface="+mn-ea"/>
                <a:cs typeface="+mn-cs"/>
                <a:hlinkClick r:id="rId3"/>
              </a:rPr>
              <a:t>expression-bodied members</a:t>
            </a:r>
            <a:r>
              <a:rPr lang="en-US" sz="1200" b="0" i="0" kern="1200" dirty="0">
                <a:solidFill>
                  <a:schemeClr val="tx1"/>
                </a:solidFill>
                <a:effectLst/>
                <a:latin typeface="+mn-lt"/>
                <a:ea typeface="+mn-ea"/>
                <a:cs typeface="+mn-cs"/>
              </a:rPr>
              <a:t> for member functions, and read-only properties. C# 7 expands the allowed members that can be implemented as expressions. In C# 7, you can implement </a:t>
            </a:r>
            <a:r>
              <a:rPr lang="en-US" sz="1200" b="0" i="1" kern="1200" dirty="0">
                <a:solidFill>
                  <a:schemeClr val="tx1"/>
                </a:solidFill>
                <a:effectLst/>
                <a:latin typeface="+mn-lt"/>
                <a:ea typeface="+mn-ea"/>
                <a:cs typeface="+mn-cs"/>
              </a:rPr>
              <a:t>constructors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finalizers</a:t>
            </a:r>
            <a:r>
              <a:rPr lang="en-US" sz="1200" b="0" i="0" kern="1200" dirty="0">
                <a:solidFill>
                  <a:schemeClr val="tx1"/>
                </a:solidFill>
                <a:effectLst/>
                <a:latin typeface="+mn-lt"/>
                <a:ea typeface="+mn-ea"/>
                <a:cs typeface="+mn-cs"/>
              </a:rPr>
              <a:t>, and </a:t>
            </a:r>
            <a:r>
              <a:rPr lang="en-US" dirty="0"/>
              <a:t>get</a:t>
            </a:r>
            <a:r>
              <a:rPr lang="en-US" sz="1200" b="0" i="0" kern="1200" dirty="0">
                <a:solidFill>
                  <a:schemeClr val="tx1"/>
                </a:solidFill>
                <a:effectLst/>
                <a:latin typeface="+mn-lt"/>
                <a:ea typeface="+mn-ea"/>
                <a:cs typeface="+mn-cs"/>
              </a:rPr>
              <a:t> and </a:t>
            </a:r>
            <a:r>
              <a:rPr lang="en-US" dirty="0"/>
              <a:t>set</a:t>
            </a:r>
            <a:r>
              <a:rPr lang="en-US" sz="1200" b="0" i="0" kern="1200" dirty="0">
                <a:solidFill>
                  <a:schemeClr val="tx1"/>
                </a:solidFill>
                <a:effectLst/>
                <a:latin typeface="+mn-lt"/>
                <a:ea typeface="+mn-ea"/>
                <a:cs typeface="+mn-cs"/>
              </a:rPr>
              <a:t> accessors on </a:t>
            </a:r>
            <a:r>
              <a:rPr lang="en-US" sz="1200" b="0" i="1" kern="1200" dirty="0">
                <a:solidFill>
                  <a:schemeClr val="tx1"/>
                </a:solidFill>
                <a:effectLst/>
                <a:latin typeface="+mn-lt"/>
                <a:ea typeface="+mn-ea"/>
                <a:cs typeface="+mn-cs"/>
              </a:rPr>
              <a:t>properties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indexers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your object is no longer needed you call the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garbage collector, which calls your </a:t>
            </a:r>
            <a:r>
              <a:rPr lang="en-US" sz="1200" b="1" i="0" kern="1200" dirty="0">
                <a:solidFill>
                  <a:schemeClr val="tx1"/>
                </a:solidFill>
                <a:effectLst/>
                <a:latin typeface="+mn-lt"/>
                <a:ea typeface="+mn-ea"/>
                <a:cs typeface="+mn-cs"/>
              </a:rPr>
              <a:t>destructor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example does not need a finalizer, but it is shown to demonstrate the syntax. You should not implement a finalizer in your class unless it is necessary to release unmanaged resources.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2937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equivalent!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3967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C#, throw has always been a statement. Because throw is a statement, not an expression, there were C# constructs where you could not use it. These included conditional expressions, null coalescing expressions, and some lambda expressions. The addition of expression-bodied members adds more locations where throw expressions would be useful. The syntax is the same as you've always used for throw statements.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summarize.. only difference is that now you can place them in new locations, such as in a conditional expression:</a:t>
            </a:r>
          </a:p>
          <a:p>
            <a:endParaRPr lang="en-US" dirty="0"/>
          </a:p>
          <a:p>
            <a:r>
              <a:rPr lang="en-US" dirty="0"/>
              <a:t>(end 38</a:t>
            </a:r>
            <a:r>
              <a:rPr lang="en-US" baseline="0" dirty="0"/>
              <a:t> mins)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2167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null coalescing expression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conditional expressions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lambda expressions.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25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new language feature means that </a:t>
            </a:r>
            <a:r>
              <a:rPr lang="en-US" sz="1200" b="0" i="0" kern="1200" dirty="0" err="1">
                <a:solidFill>
                  <a:schemeClr val="tx1"/>
                </a:solidFill>
                <a:effectLst/>
                <a:latin typeface="+mn-lt"/>
                <a:ea typeface="+mn-ea"/>
                <a:cs typeface="+mn-cs"/>
              </a:rPr>
              <a:t>async</a:t>
            </a:r>
            <a:r>
              <a:rPr lang="en-US" sz="1200" b="0" i="0" kern="1200" dirty="0">
                <a:solidFill>
                  <a:schemeClr val="tx1"/>
                </a:solidFill>
                <a:effectLst/>
                <a:latin typeface="+mn-lt"/>
                <a:ea typeface="+mn-ea"/>
                <a:cs typeface="+mn-cs"/>
              </a:rPr>
              <a:t> methods may return other types in addition to </a:t>
            </a:r>
            <a:r>
              <a:rPr lang="en-US" dirty="0"/>
              <a:t>Task</a:t>
            </a:r>
            <a:r>
              <a:rPr lang="en-US" sz="1200" b="0" i="0" kern="1200" dirty="0">
                <a:solidFill>
                  <a:schemeClr val="tx1"/>
                </a:solidFill>
                <a:effectLst/>
                <a:latin typeface="+mn-lt"/>
                <a:ea typeface="+mn-ea"/>
                <a:cs typeface="+mn-cs"/>
              </a:rPr>
              <a:t>, </a:t>
            </a:r>
            <a:r>
              <a:rPr lang="en-US" dirty="0"/>
              <a:t>Task&lt;T&gt;</a:t>
            </a:r>
            <a:r>
              <a:rPr lang="en-US" sz="1200" b="0" i="0" kern="1200" dirty="0">
                <a:solidFill>
                  <a:schemeClr val="tx1"/>
                </a:solidFill>
                <a:effectLst/>
                <a:latin typeface="+mn-lt"/>
                <a:ea typeface="+mn-ea"/>
                <a:cs typeface="+mn-cs"/>
              </a:rPr>
              <a:t> and </a:t>
            </a:r>
            <a:r>
              <a:rPr lang="en-US" dirty="0"/>
              <a:t>void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tradeoffs to using a </a:t>
            </a:r>
            <a:r>
              <a:rPr lang="en-US" dirty="0" err="1"/>
              <a:t>ValueTask</a:t>
            </a:r>
            <a:r>
              <a:rPr lang="en-US" dirty="0"/>
              <a:t>&lt;</a:t>
            </a:r>
            <a:r>
              <a:rPr lang="en-US" dirty="0" err="1"/>
              <a:t>TResult</a:t>
            </a:r>
            <a:r>
              <a:rPr lang="en-US" dirty="0"/>
              <a:t>&gt;</a:t>
            </a:r>
            <a:r>
              <a:rPr lang="en-US" sz="1200" b="0" i="0" kern="1200" dirty="0">
                <a:solidFill>
                  <a:schemeClr val="tx1"/>
                </a:solidFill>
                <a:effectLst/>
                <a:latin typeface="+mn-lt"/>
                <a:ea typeface="+mn-ea"/>
                <a:cs typeface="+mn-cs"/>
              </a:rPr>
              <a:t> instead of a </a:t>
            </a:r>
            <a:r>
              <a:rPr lang="en-US" dirty="0"/>
              <a:t>Task&lt;</a:t>
            </a:r>
            <a:r>
              <a:rPr lang="en-US" dirty="0" err="1"/>
              <a:t>TResult</a:t>
            </a:r>
            <a:r>
              <a:rPr lang="en-US" dirty="0"/>
              <a:t>&gt;</a:t>
            </a:r>
            <a:r>
              <a:rPr lang="en-US" sz="1200" b="0" i="0" kern="1200" dirty="0">
                <a:solidFill>
                  <a:schemeClr val="tx1"/>
                </a:solidFill>
                <a:effectLst/>
                <a:latin typeface="+mn-lt"/>
                <a:ea typeface="+mn-ea"/>
                <a:cs typeface="+mn-cs"/>
              </a:rPr>
              <a:t>. For example, while a </a:t>
            </a:r>
            <a:r>
              <a:rPr lang="en-US" dirty="0" err="1"/>
              <a:t>ValueTask</a:t>
            </a:r>
            <a:r>
              <a:rPr lang="en-US" dirty="0"/>
              <a:t>&lt;</a:t>
            </a:r>
            <a:r>
              <a:rPr lang="en-US" dirty="0" err="1"/>
              <a:t>TResult</a:t>
            </a:r>
            <a:r>
              <a:rPr lang="en-US" dirty="0"/>
              <a:t>&gt;</a:t>
            </a:r>
            <a:r>
              <a:rPr lang="en-US" sz="1200" b="0" i="0" kern="1200" dirty="0">
                <a:solidFill>
                  <a:schemeClr val="tx1"/>
                </a:solidFill>
                <a:effectLst/>
                <a:latin typeface="+mn-lt"/>
                <a:ea typeface="+mn-ea"/>
                <a:cs typeface="+mn-cs"/>
              </a:rPr>
              <a:t> can help avoid an allocation in the case where the successful result is available synchronously, it also contains two fields whereas a </a:t>
            </a:r>
            <a:r>
              <a:rPr lang="en-US" dirty="0"/>
              <a:t>Task&lt;</a:t>
            </a:r>
            <a:r>
              <a:rPr lang="en-US" dirty="0" err="1"/>
              <a:t>TResult</a:t>
            </a:r>
            <a:r>
              <a:rPr lang="en-US" dirty="0"/>
              <a:t>&gt;</a:t>
            </a:r>
            <a:r>
              <a:rPr lang="en-US" sz="1200" b="0" i="0" kern="1200" dirty="0">
                <a:solidFill>
                  <a:schemeClr val="tx1"/>
                </a:solidFill>
                <a:effectLst/>
                <a:latin typeface="+mn-lt"/>
                <a:ea typeface="+mn-ea"/>
                <a:cs typeface="+mn-cs"/>
              </a:rPr>
              <a:t> as a reference type is a single field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ValueTask</a:t>
            </a:r>
            <a:r>
              <a:rPr lang="en-US" sz="1200" b="0" i="0" kern="1200" dirty="0">
                <a:solidFill>
                  <a:schemeClr val="tx1"/>
                </a:solidFill>
                <a:effectLst/>
                <a:latin typeface="+mn-lt"/>
                <a:ea typeface="+mn-ea"/>
                <a:cs typeface="+mn-cs"/>
              </a:rPr>
              <a:t> is designed for the very scenario when the return value might be known immediately – cached from a previous invocation for example.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default choice for any asynchronous method should be to return a Task or Task&lt;</a:t>
            </a:r>
            <a:r>
              <a:rPr lang="en-US" sz="1200" b="1" i="0" kern="1200" dirty="0" err="1">
                <a:solidFill>
                  <a:schemeClr val="tx1"/>
                </a:solidFill>
                <a:effectLst/>
                <a:latin typeface="+mn-lt"/>
                <a:ea typeface="+mn-ea"/>
                <a:cs typeface="+mn-cs"/>
              </a:rPr>
              <a:t>TResult</a:t>
            </a:r>
            <a:r>
              <a:rPr lang="en-US" sz="1200" b="1" i="0" kern="1200" dirty="0">
                <a:solidFill>
                  <a:schemeClr val="tx1"/>
                </a:solidFill>
                <a:effectLst/>
                <a:latin typeface="+mn-lt"/>
                <a:ea typeface="+mn-ea"/>
                <a:cs typeface="+mn-cs"/>
              </a:rPr>
              <a:t>&gt;. Only if performance analysis proves it worthwhile should a </a:t>
            </a:r>
            <a:r>
              <a:rPr lang="en-US" sz="1200" b="1" i="0" kern="1200" dirty="0" err="1">
                <a:solidFill>
                  <a:schemeClr val="tx1"/>
                </a:solidFill>
                <a:effectLst/>
                <a:latin typeface="+mn-lt"/>
                <a:ea typeface="+mn-ea"/>
                <a:cs typeface="+mn-cs"/>
              </a:rPr>
              <a:t>ValueTask</a:t>
            </a:r>
            <a:r>
              <a:rPr lang="en-US" sz="1200" b="1" i="0" kern="1200" dirty="0">
                <a:solidFill>
                  <a:schemeClr val="tx1"/>
                </a:solidFill>
                <a:effectLst/>
                <a:latin typeface="+mn-lt"/>
                <a:ea typeface="+mn-ea"/>
                <a:cs typeface="+mn-cs"/>
              </a:rPr>
              <a:t>&lt;</a:t>
            </a:r>
            <a:r>
              <a:rPr lang="en-US" sz="1200" b="1" i="0" kern="1200" dirty="0" err="1">
                <a:solidFill>
                  <a:schemeClr val="tx1"/>
                </a:solidFill>
                <a:effectLst/>
                <a:latin typeface="+mn-lt"/>
                <a:ea typeface="+mn-ea"/>
                <a:cs typeface="+mn-cs"/>
              </a:rPr>
              <a:t>TResult</a:t>
            </a:r>
            <a:r>
              <a:rPr lang="en-US" sz="1200" b="1" i="0" kern="1200" dirty="0">
                <a:solidFill>
                  <a:schemeClr val="tx1"/>
                </a:solidFill>
                <a:effectLst/>
                <a:latin typeface="+mn-lt"/>
                <a:ea typeface="+mn-ea"/>
                <a:cs typeface="+mn-cs"/>
              </a:rPr>
              <a:t>&gt; be used instead of Task&lt;</a:t>
            </a:r>
            <a:r>
              <a:rPr lang="en-US" sz="1200" b="1" i="0" kern="1200" dirty="0" err="1">
                <a:solidFill>
                  <a:schemeClr val="tx1"/>
                </a:solidFill>
                <a:effectLst/>
                <a:latin typeface="+mn-lt"/>
                <a:ea typeface="+mn-ea"/>
                <a:cs typeface="+mn-cs"/>
              </a:rPr>
              <a:t>TResult</a:t>
            </a:r>
            <a:r>
              <a:rPr lang="en-US" sz="1200" b="1" i="0" kern="1200" dirty="0">
                <a:solidFill>
                  <a:schemeClr val="tx1"/>
                </a:solidFill>
                <a:effectLst/>
                <a:latin typeface="+mn-lt"/>
                <a:ea typeface="+mn-ea"/>
                <a:cs typeface="+mn-cs"/>
              </a:rPr>
              <a:t>&gt;.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51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20201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 7 includes two new features to make it easier to write numbers in the most readable fashion for the intended use: </a:t>
            </a:r>
            <a:r>
              <a:rPr lang="en-US" sz="1200" b="0" i="1" kern="1200" dirty="0">
                <a:solidFill>
                  <a:schemeClr val="tx1"/>
                </a:solidFill>
                <a:effectLst/>
                <a:latin typeface="+mn-lt"/>
                <a:ea typeface="+mn-ea"/>
                <a:cs typeface="+mn-cs"/>
              </a:rPr>
              <a:t>binary literals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digit separators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0b at the beginning of the constant indicates that the number is written as a binary number.</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Binary numbers can get very long, so it's often easier to see the bit patterns by introducing the _ as a digit separator:</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digit separator can be used with decimal, float and double types as well:</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(end 40 </a:t>
            </a:r>
            <a:r>
              <a:rPr lang="en-US" sz="1200" b="0" i="0" kern="1200" dirty="0" err="1">
                <a:solidFill>
                  <a:schemeClr val="tx1"/>
                </a:solidFill>
                <a:effectLst/>
                <a:latin typeface="+mn-lt"/>
                <a:ea typeface="+mn-ea"/>
                <a:cs typeface="+mn-cs"/>
              </a:rPr>
              <a:t>minsd</a:t>
            </a:r>
            <a:r>
              <a:rPr lang="en-US" sz="1200" b="0" i="0" kern="1200" dirty="0">
                <a:solidFill>
                  <a:schemeClr val="tx1"/>
                </a:solidFill>
                <a:effectLst/>
                <a:latin typeface="+mn-lt"/>
                <a:ea typeface="+mn-ea"/>
                <a:cs typeface="+mn-cs"/>
              </a:rPr>
              <a:t>)</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670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More modern languages (like Swift or Haskell) by default don't allow nulls to get in, but types can be expanded to allow nulls when necessary using the Maybe monad (in Haskell), or Optional types.</a:t>
            </a:r>
          </a:p>
          <a:p>
            <a:r>
              <a:rPr lang="en-US" sz="1200" b="0" i="0" kern="1200" dirty="0">
                <a:solidFill>
                  <a:schemeClr val="tx1"/>
                </a:solidFill>
                <a:effectLst/>
                <a:latin typeface="+mn-lt"/>
                <a:ea typeface="+mn-ea"/>
                <a:cs typeface="+mn-cs"/>
              </a:rPr>
              <a:t>Unfortunately, this perfect solution will create massive backward compatibility problems in C#, and keeping backwards compatibility is what makes C# 'enterprise friendly', so this is an attempt to get the best possible solution with this restrictions.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Pattern matching extensions for C# enable many of the benefits of algebraic data types and pattern matching from functional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Records are a new, simplified declaration form for C# class and struct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(end 42 mins)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18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CC2B4-7075-45F8-BA9F-C547B8A0D5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0711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131138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9/16/2017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4248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code is easier to read. </a:t>
            </a:r>
          </a:p>
          <a:p>
            <a:pPr lvl="1"/>
            <a:r>
              <a:rPr lang="en-US" dirty="0">
                <a:effectLst/>
              </a:rPr>
              <a:t>You declare the out variable where you use it, not on another line above.</a:t>
            </a:r>
          </a:p>
          <a:p>
            <a:r>
              <a:rPr lang="en-US" dirty="0">
                <a:effectLst/>
              </a:rPr>
              <a:t>No need to assign an initial value.</a:t>
            </a:r>
          </a:p>
          <a:p>
            <a:pPr lvl="1"/>
            <a:r>
              <a:rPr lang="en-US" dirty="0">
                <a:effectLst/>
              </a:rPr>
              <a:t>By declaring the out variable where it is used in a method call, you can't accidentally use it before it is assigned.</a:t>
            </a:r>
          </a:p>
          <a:p>
            <a:r>
              <a:rPr lang="en-US" dirty="0">
                <a:effectLst/>
              </a:rPr>
              <a:t>+ </a:t>
            </a:r>
          </a:p>
          <a:p>
            <a:r>
              <a:rPr lang="en-US" dirty="0">
                <a:effectLst/>
              </a:rPr>
              <a:t>The most common use for this feature will be the Try pattern. In this pattern, a method returns a bool indicating success or failure and an out variable that provides the result if the method succeeds.</a:t>
            </a:r>
          </a:p>
          <a:p>
            <a:endParaRPr lang="en-US" dirty="0"/>
          </a:p>
        </p:txBody>
      </p:sp>
      <p:sp>
        <p:nvSpPr>
          <p:cNvPr id="4" name="Slide Number Placeholder 3"/>
          <p:cNvSpPr>
            <a:spLocks noGrp="1"/>
          </p:cNvSpPr>
          <p:nvPr>
            <p:ph type="sldNum" sz="quarter" idx="10"/>
          </p:nvPr>
        </p:nvSpPr>
        <p:spPr/>
        <p:txBody>
          <a:bodyPr/>
          <a:lstStyle/>
          <a:p>
            <a:fld id="{530CC2B4-7075-45F8-BA9F-C547B8A0D5CE}" type="slidenum">
              <a:rPr lang="en-US" smtClean="0"/>
              <a:t>9</a:t>
            </a:fld>
            <a:endParaRPr lang="en-US"/>
          </a:p>
        </p:txBody>
      </p:sp>
    </p:spTree>
    <p:extLst>
      <p:ext uri="{BB962C8B-B14F-4D97-AF65-F5344CB8AC3E}">
        <p14:creationId xmlns:p14="http://schemas.microsoft.com/office/powerpoint/2010/main" val="131786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5983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002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Demo or 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solidFill>
                  <a:srgbClr val="0072C6"/>
                </a:soli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pic>
        <p:nvPicPr>
          <p:cNvPr id="3" name="Picture 2"/>
          <p:cNvPicPr>
            <a:picLocks noChangeAspect="1"/>
          </p:cNvPicPr>
          <p:nvPr userDrawn="1"/>
        </p:nvPicPr>
        <p:blipFill>
          <a:blip r:embed="rId3"/>
          <a:stretch>
            <a:fillRect/>
          </a:stretch>
        </p:blipFill>
        <p:spPr>
          <a:xfrm>
            <a:off x="9276712" y="6026927"/>
            <a:ext cx="2511677" cy="521799"/>
          </a:xfrm>
          <a:prstGeom prst="rect">
            <a:avLst/>
          </a:prstGeom>
        </p:spPr>
      </p:pic>
    </p:spTree>
    <p:extLst>
      <p:ext uri="{BB962C8B-B14F-4D97-AF65-F5344CB8AC3E}">
        <p14:creationId xmlns:p14="http://schemas.microsoft.com/office/powerpoint/2010/main" val="1800234173"/>
      </p:ext>
    </p:extLst>
  </p:cSld>
  <p:clrMapOvr>
    <a:masterClrMapping/>
  </p:clrMapOvr>
  <p:transition spd="slow">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140556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631039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413257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436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5430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1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57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11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046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669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3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94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977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693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98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57167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81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6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148667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910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70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53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5795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4460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001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5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787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506238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9530692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663522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667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0781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239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228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740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47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32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610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07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5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15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0198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1569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3935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070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3579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338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132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11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3017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92340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71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640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082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81121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225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6005567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93038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0707822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4126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90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90857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28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8599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8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118145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88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45152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288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54846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8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5909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33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143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196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11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262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7832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3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7146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85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72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17305352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166672029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2879276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61DDF8-04A1-4AD8-9075-E237D8CEDA48}" type="datetimeFigureOut">
              <a:rPr lang="en-US" smtClean="0"/>
              <a:t>9/16/2017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348582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61DDF8-04A1-4AD8-9075-E237D8CEDA48}" type="datetimeFigureOut">
              <a:rPr lang="en-US" smtClean="0"/>
              <a:t>9/16/2017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1906850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61DDF8-04A1-4AD8-9075-E237D8CEDA48}" type="datetimeFigureOut">
              <a:rPr lang="en-US" smtClean="0"/>
              <a:t>9/16/2017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7146068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61DDF8-04A1-4AD8-9075-E237D8CEDA48}" type="datetimeFigureOut">
              <a:rPr lang="en-US" smtClean="0"/>
              <a:t>9/16/2017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254728036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B61DDF8-04A1-4AD8-9075-E237D8CEDA48}" type="datetimeFigureOut">
              <a:rPr lang="en-US" smtClean="0"/>
              <a:t>9/16/2017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11477192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B61DDF8-04A1-4AD8-9075-E237D8CEDA48}" type="datetimeFigureOut">
              <a:rPr lang="en-US" smtClean="0"/>
              <a:t>9/16/2017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281978273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95504457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962663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953141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B61DDF8-04A1-4AD8-9075-E237D8CEDA48}" type="datetimeFigureOut">
              <a:rPr lang="en-US" smtClean="0"/>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EB199-30BD-4948-A86A-A3CF0DE2435B}" type="slidenum">
              <a:rPr lang="en-US" smtClean="0"/>
              <a:t>‹#›</a:t>
            </a:fld>
            <a:endParaRPr lang="en-US"/>
          </a:p>
        </p:txBody>
      </p:sp>
    </p:spTree>
    <p:extLst>
      <p:ext uri="{BB962C8B-B14F-4D97-AF65-F5344CB8AC3E}">
        <p14:creationId xmlns:p14="http://schemas.microsoft.com/office/powerpoint/2010/main" val="3925083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064268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415298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8189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3929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700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92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104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812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9319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066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78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714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689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15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495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552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70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93503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970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4156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823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8471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036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78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37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2865600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8790884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85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534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57390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108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844977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69877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7541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71138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5771719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862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261820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181533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4305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37782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2711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40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425181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27988152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4" y="233155"/>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2" y="1476623"/>
            <a:ext cx="5597871" cy="2677336"/>
          </a:xfrm>
        </p:spPr>
        <p:txBody>
          <a:bodyPr/>
          <a:lstStyle>
            <a:lvl1pPr marL="348032" indent="-348032">
              <a:lnSpc>
                <a:spcPct val="90000"/>
              </a:lnSpc>
              <a:buSzPct val="80000"/>
              <a:buFont typeface="Arial" pitchFamily="34" charset="0"/>
              <a:buChar char="•"/>
              <a:defRPr sz="3264"/>
            </a:lvl1pPr>
            <a:lvl2pPr marL="639407" indent="-291374">
              <a:lnSpc>
                <a:spcPct val="90000"/>
              </a:lnSpc>
              <a:buSzPct val="80000"/>
              <a:buFont typeface="Arial" pitchFamily="34" charset="0"/>
              <a:buChar char="•"/>
              <a:defRPr sz="2856"/>
            </a:lvl2pPr>
            <a:lvl3pPr marL="932399" indent="-292994">
              <a:lnSpc>
                <a:spcPct val="90000"/>
              </a:lnSpc>
              <a:buSzPct val="80000"/>
              <a:buFont typeface="Arial" pitchFamily="34" charset="0"/>
              <a:buChar char="•"/>
              <a:defRPr sz="2448"/>
            </a:lvl3pPr>
            <a:lvl4pPr marL="1746632" indent="-229862">
              <a:lnSpc>
                <a:spcPct val="90000"/>
              </a:lnSpc>
              <a:buSzPct val="80000"/>
              <a:buFont typeface="Arial" pitchFamily="34" charset="0"/>
              <a:buChar char="•"/>
              <a:defRPr sz="2040"/>
            </a:lvl4pPr>
            <a:lvl5pPr marL="1982969" indent="-236336">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1" cy="2730635"/>
          </a:xfrm>
        </p:spPr>
        <p:txBody>
          <a:bodyPr/>
          <a:lstStyle>
            <a:lvl1pPr marL="466200" indent="-466200">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230" indent="-466200">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055" indent="-349650">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419" indent="-349650">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280" indent="-349650">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032" lvl="0" indent="-348032" algn="l" defTabSz="932362" rtl="0" eaLnBrk="1" latinLnBrk="0" hangingPunct="1">
              <a:lnSpc>
                <a:spcPct val="90000"/>
              </a:lnSpc>
              <a:spcBef>
                <a:spcPct val="20000"/>
              </a:spcBef>
              <a:buSzPct val="80000"/>
              <a:buFont typeface="Arial" pitchFamily="34" charset="0"/>
              <a:buChar char="•"/>
            </a:pPr>
            <a:r>
              <a:rPr lang="en-US"/>
              <a:t>Click to edit Master text styles</a:t>
            </a:r>
          </a:p>
          <a:p>
            <a:pPr marL="348032" lvl="1" indent="-348032" algn="l" defTabSz="932362" rtl="0" eaLnBrk="1" latinLnBrk="0" hangingPunct="1">
              <a:lnSpc>
                <a:spcPct val="90000"/>
              </a:lnSpc>
              <a:spcBef>
                <a:spcPct val="20000"/>
              </a:spcBef>
              <a:buSzPct val="80000"/>
              <a:buFont typeface="Arial" pitchFamily="34" charset="0"/>
              <a:buChar char="•"/>
            </a:pPr>
            <a:r>
              <a:rPr lang="en-US"/>
              <a:t>Second level</a:t>
            </a:r>
          </a:p>
          <a:p>
            <a:pPr marL="348032" lvl="2" indent="-348032" algn="l" defTabSz="932362" rtl="0" eaLnBrk="1" latinLnBrk="0" hangingPunct="1">
              <a:lnSpc>
                <a:spcPct val="90000"/>
              </a:lnSpc>
              <a:spcBef>
                <a:spcPct val="20000"/>
              </a:spcBef>
              <a:buSzPct val="80000"/>
              <a:buFont typeface="Arial" pitchFamily="34" charset="0"/>
              <a:buChar char="•"/>
            </a:pPr>
            <a:r>
              <a:rPr lang="en-US"/>
              <a:t>Third level</a:t>
            </a:r>
          </a:p>
          <a:p>
            <a:pPr marL="348032" lvl="3" indent="-348032" algn="l" defTabSz="932362" rtl="0" eaLnBrk="1" latinLnBrk="0" hangingPunct="1">
              <a:lnSpc>
                <a:spcPct val="90000"/>
              </a:lnSpc>
              <a:spcBef>
                <a:spcPct val="20000"/>
              </a:spcBef>
              <a:buSzPct val="80000"/>
              <a:buFont typeface="Arial" pitchFamily="34" charset="0"/>
              <a:buChar char="•"/>
            </a:pPr>
            <a:r>
              <a:rPr lang="en-US"/>
              <a:t>Fourth level</a:t>
            </a:r>
          </a:p>
          <a:p>
            <a:pPr marL="348032" lvl="4" indent="-348032" algn="l" defTabSz="932362"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1905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9" y="1632058"/>
            <a:ext cx="12128722"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783260" y="6482889"/>
            <a:ext cx="2798207" cy="372394"/>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119583" y="6482889"/>
            <a:ext cx="4197310" cy="3723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514540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463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51584" y="1281238"/>
            <a:ext cx="5973846" cy="1843838"/>
          </a:xfrm>
        </p:spPr>
        <p:txBody>
          <a:bodyPr/>
          <a:lstStyle>
            <a:lvl1pPr marL="0" indent="0">
              <a:buNone/>
              <a:defRPr sz="1224">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23"/>
          </p:nvPr>
        </p:nvSpPr>
        <p:spPr/>
        <p:txBody>
          <a:bodyPr/>
          <a:lstStyle>
            <a:lvl1pPr>
              <a:defRPr/>
            </a:lvl1pPr>
          </a:lstStyle>
          <a:p>
            <a:pPr>
              <a:defRPr/>
            </a:pPr>
            <a:r>
              <a:rPr lang="en-US"/>
              <a:t>www.mycompany.com</a:t>
            </a:r>
            <a:endParaRPr lang="en-US" dirty="0"/>
          </a:p>
        </p:txBody>
      </p:sp>
      <p:sp>
        <p:nvSpPr>
          <p:cNvPr id="5" name="Slide Number Placeholder 5"/>
          <p:cNvSpPr>
            <a:spLocks noGrp="1"/>
          </p:cNvSpPr>
          <p:nvPr>
            <p:ph type="sldNum" sz="quarter" idx="24"/>
          </p:nvPr>
        </p:nvSpPr>
        <p:spPr/>
        <p:txBody>
          <a:bodyPr/>
          <a:lstStyle>
            <a:lvl1pPr>
              <a:defRPr/>
            </a:lvl1pPr>
          </a:lstStyle>
          <a:p>
            <a:pPr>
              <a:defRPr/>
            </a:pPr>
            <a:r>
              <a:rPr lang="en-US"/>
              <a:t>Slide </a:t>
            </a:r>
            <a:fld id="{4963F994-9097-446E-8CB5-E5663836D7E9}" type="slidenum">
              <a:rPr lang="en-US"/>
              <a:pPr>
                <a:defRPr/>
              </a:pPr>
              <a:t>‹#›</a:t>
            </a:fld>
            <a:endParaRPr lang="en-US"/>
          </a:p>
        </p:txBody>
      </p:sp>
    </p:spTree>
    <p:extLst>
      <p:ext uri="{BB962C8B-B14F-4D97-AF65-F5344CB8AC3E}">
        <p14:creationId xmlns:p14="http://schemas.microsoft.com/office/powerpoint/2010/main" val="30795613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236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5620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2598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847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1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73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35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0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2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9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1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52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027137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500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17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473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1287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4963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1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54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347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theme" Target="../theme/theme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theme" Target="../theme/theme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7.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35" r:id="rId26"/>
    <p:sldLayoutId id="2147484477"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92247504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5019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60" r:id="rId22"/>
    <p:sldLayoutId id="2147484361" r:id="rId23"/>
    <p:sldLayoutId id="2147484362" r:id="rId24"/>
    <p:sldLayoutId id="2147484363" r:id="rId25"/>
    <p:sldLayoutId id="214748436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6282048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79310508"/>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2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97009520"/>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49" r:id="rId28"/>
    <p:sldLayoutId id="2147484450"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07136751"/>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B61DDF8-04A1-4AD8-9075-E237D8CEDA48}" type="datetimeFigureOut">
              <a:rPr lang="en-US" smtClean="0"/>
              <a:t>9/16/2017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86EB199-30BD-4948-A86A-A3CF0DE2435B}" type="slidenum">
              <a:rPr lang="en-US" smtClean="0"/>
              <a:t>‹#›</a:t>
            </a:fld>
            <a:endParaRPr lang="en-US"/>
          </a:p>
        </p:txBody>
      </p:sp>
    </p:spTree>
    <p:extLst>
      <p:ext uri="{BB962C8B-B14F-4D97-AF65-F5344CB8AC3E}">
        <p14:creationId xmlns:p14="http://schemas.microsoft.com/office/powerpoint/2010/main" val="3340905953"/>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otnet/roslyn/issues"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8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8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8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8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87.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8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87.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18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8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18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8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8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hyperlink" Target="http://www.red-gate.com/products/sql-development/readyroll/entrypage/microsoft-and-readyroll?utm_source=microsoft&amp;utm_medium=link&amp;utm_campaign=readyroll&amp;utm_term=docs-newinvs" TargetMode="External"/><Relationship Id="rId2" Type="http://schemas.openxmlformats.org/officeDocument/2006/relationships/notesSlide" Target="../notesSlides/notesSlide47.xml"/><Relationship Id="rId1" Type="http://schemas.openxmlformats.org/officeDocument/2006/relationships/slideLayout" Target="../slideLayouts/slideLayout187.xml"/><Relationship Id="rId5" Type="http://schemas.openxmlformats.org/officeDocument/2006/relationships/hyperlink" Target="http://www.red-gate.com/products/sql-development/sql-search/?utm_source=microsoft&amp;utm_medium=link&amp;utm_campaign=sqlsearch&amp;utm_term=docs-newinvs" TargetMode="External"/><Relationship Id="rId4" Type="http://schemas.openxmlformats.org/officeDocument/2006/relationships/hyperlink" Target="http://www.red-gate.com/products/sql-development/sql-prompt/entrypage/microsoft-and-sql-prompt?utm_source=microsoft&amp;utm_medium=link&amp;utm_campaign=sqlprompt&amp;utm_term=docs-newinv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8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8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8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8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87.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187.xml"/><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8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8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8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87.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8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187.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187.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87.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8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7.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8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8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7.xml"/></Relationships>
</file>

<file path=ppt/slides/_rels/slide71.xml.rels><?xml version="1.0" encoding="UTF-8" standalone="yes"?>
<Relationships xmlns="http://schemas.openxmlformats.org/package/2006/relationships"><Relationship Id="rId3" Type="http://schemas.openxmlformats.org/officeDocument/2006/relationships/hyperlink" Target="https://gist.github.com/olmobrutall/31d2abafe0b21b017d56" TargetMode="External"/><Relationship Id="rId2" Type="http://schemas.openxmlformats.org/officeDocument/2006/relationships/notesSlide" Target="../notesSlides/notesSlide71.xml"/><Relationship Id="rId1" Type="http://schemas.openxmlformats.org/officeDocument/2006/relationships/slideLayout" Target="../slideLayouts/slideLayout187.xml"/><Relationship Id="rId6" Type="http://schemas.openxmlformats.org/officeDocument/2006/relationships/hyperlink" Target="https://github.com/dotnet/roslyn/issues" TargetMode="External"/><Relationship Id="rId5" Type="http://schemas.openxmlformats.org/officeDocument/2006/relationships/hyperlink" Target="https://github.com/dotnet/roslyn/blob/features/patterns/docs/features/patterns.md" TargetMode="External"/><Relationship Id="rId4" Type="http://schemas.openxmlformats.org/officeDocument/2006/relationships/hyperlink" Target="https://github.com/dotnet/roslyn/blob/features/records/docs/features/records.md"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 TargetMode="External"/><Relationship Id="rId2" Type="http://schemas.openxmlformats.org/officeDocument/2006/relationships/notesSlide" Target="../notesSlides/notesSlide72.xml"/><Relationship Id="rId1" Type="http://schemas.openxmlformats.org/officeDocument/2006/relationships/slideLayout" Target="../slideLayouts/slideLayout187.xml"/><Relationship Id="rId6" Type="http://schemas.openxmlformats.org/officeDocument/2006/relationships/hyperlink" Target="https://docs.microsoft.com/en-us/visualstudio/ide/whats-new-in-visual-studio" TargetMode="External"/><Relationship Id="rId5" Type="http://schemas.openxmlformats.org/officeDocument/2006/relationships/hyperlink" Target="https://docs.microsoft.com/en-us/dotnet/articles/csharp/whats-new/csharp-7" TargetMode="External"/><Relationship Id="rId4" Type="http://schemas.openxmlformats.org/officeDocument/2006/relationships/hyperlink" Target="https://www.microsoft.com/net/tutorials/csharp/getting-started/hello-world"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Driven Development with MS Test</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266690289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a:t>
            </a:r>
          </a:p>
        </p:txBody>
      </p:sp>
      <p:sp>
        <p:nvSpPr>
          <p:cNvPr id="3" name="Content Placeholder 2"/>
          <p:cNvSpPr>
            <a:spLocks noGrp="1"/>
          </p:cNvSpPr>
          <p:nvPr>
            <p:ph idx="1"/>
          </p:nvPr>
        </p:nvSpPr>
        <p:spPr/>
        <p:txBody>
          <a:bodyPr/>
          <a:lstStyle/>
          <a:p>
            <a:r>
              <a:rPr lang="en-US" dirty="0"/>
              <a:t>Built in syntax</a:t>
            </a:r>
          </a:p>
          <a:p>
            <a:r>
              <a:rPr lang="en-US" dirty="0"/>
              <a:t>No more </a:t>
            </a:r>
            <a:r>
              <a:rPr lang="en-US" dirty="0" err="1"/>
              <a:t>var</a:t>
            </a:r>
            <a:r>
              <a:rPr lang="en-US" dirty="0"/>
              <a:t> x =  Tuple&lt;</a:t>
            </a:r>
            <a:r>
              <a:rPr lang="en-US" dirty="0" err="1"/>
              <a:t>int,char</a:t>
            </a:r>
            <a:r>
              <a:rPr lang="en-US" dirty="0"/>
              <a:t>&gt;</a:t>
            </a:r>
          </a:p>
          <a:p>
            <a:r>
              <a:rPr lang="en-US" dirty="0"/>
              <a:t>No more x.Item1, x.Item2</a:t>
            </a:r>
          </a:p>
          <a:p>
            <a:r>
              <a:rPr lang="en-US" dirty="0"/>
              <a:t>Named</a:t>
            </a:r>
          </a:p>
          <a:p>
            <a:r>
              <a:rPr lang="en-US" dirty="0"/>
              <a:t>Used as </a:t>
            </a:r>
          </a:p>
          <a:p>
            <a:pPr lvl="1"/>
            <a:r>
              <a:rPr lang="en-US" dirty="0"/>
              <a:t>Parameter</a:t>
            </a:r>
          </a:p>
          <a:p>
            <a:pPr lvl="1"/>
            <a:r>
              <a:rPr lang="en-US" dirty="0"/>
              <a:t>Return value</a:t>
            </a:r>
          </a:p>
          <a:p>
            <a:r>
              <a:rPr lang="en-US" dirty="0"/>
              <a:t>Deconstruct a class</a:t>
            </a:r>
          </a:p>
        </p:txBody>
      </p:sp>
    </p:spTree>
    <p:extLst>
      <p:ext uri="{BB962C8B-B14F-4D97-AF65-F5344CB8AC3E}">
        <p14:creationId xmlns:p14="http://schemas.microsoft.com/office/powerpoint/2010/main" val="33446714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matching existed somewhat</a:t>
            </a:r>
          </a:p>
        </p:txBody>
      </p:sp>
      <p:sp>
        <p:nvSpPr>
          <p:cNvPr id="4" name="Rectangle 3"/>
          <p:cNvSpPr/>
          <p:nvPr/>
        </p:nvSpPr>
        <p:spPr>
          <a:xfrm>
            <a:off x="855768" y="1724345"/>
            <a:ext cx="10566310" cy="3551819"/>
          </a:xfrm>
          <a:prstGeom prst="rect">
            <a:avLst/>
          </a:prstGeom>
        </p:spPr>
        <p:txBody>
          <a:bodyPr wrap="square">
            <a:spAutoFit/>
          </a:bodyPr>
          <a:lstStyle/>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static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DiceSum2(</a:t>
            </a:r>
            <a:r>
              <a:rPr lang="en-US" sz="1836" dirty="0" err="1">
                <a:solidFill>
                  <a:srgbClr val="2B91AF"/>
                </a:solidFill>
                <a:latin typeface="Consolas" panose="020B0609020204030204" pitchFamily="49" charset="0"/>
              </a:rPr>
              <a:t>IEnumerable</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object</a:t>
            </a:r>
            <a:r>
              <a:rPr lang="en-US" sz="1836" dirty="0">
                <a:solidFill>
                  <a:srgbClr val="000000"/>
                </a:solidFill>
                <a:latin typeface="Consolas" panose="020B0609020204030204" pitchFamily="49" charset="0"/>
              </a:rPr>
              <a:t>&gt; values)</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sum = 0;</a:t>
            </a:r>
          </a:p>
          <a:p>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foreach</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item </a:t>
            </a:r>
            <a:r>
              <a:rPr lang="en-US" sz="1836" dirty="0">
                <a:solidFill>
                  <a:srgbClr val="0000FF"/>
                </a:solidFill>
                <a:latin typeface="Consolas" panose="020B0609020204030204" pitchFamily="49" charset="0"/>
              </a:rPr>
              <a:t>in</a:t>
            </a:r>
            <a:r>
              <a:rPr lang="en-US" sz="1836" dirty="0">
                <a:solidFill>
                  <a:srgbClr val="000000"/>
                </a:solidFill>
                <a:latin typeface="Consolas" panose="020B0609020204030204" pitchFamily="49" charset="0"/>
              </a:rPr>
              <a:t> values)</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if</a:t>
            </a:r>
            <a:r>
              <a:rPr lang="en-US" sz="1836" dirty="0">
                <a:solidFill>
                  <a:srgbClr val="000000"/>
                </a:solidFill>
                <a:latin typeface="Consolas" panose="020B0609020204030204" pitchFamily="49" charset="0"/>
              </a:rPr>
              <a:t> (item </a:t>
            </a:r>
            <a:r>
              <a:rPr lang="en-US" sz="1836" dirty="0">
                <a:solidFill>
                  <a:srgbClr val="0000FF"/>
                </a:solidFill>
                <a:latin typeface="Consolas" panose="020B0609020204030204" pitchFamily="49" charset="0"/>
              </a:rPr>
              <a:t>is</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sum +=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else</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if</a:t>
            </a:r>
            <a:r>
              <a:rPr lang="en-US" sz="1836" dirty="0">
                <a:solidFill>
                  <a:srgbClr val="000000"/>
                </a:solidFill>
                <a:latin typeface="Consolas" panose="020B0609020204030204" pitchFamily="49" charset="0"/>
              </a:rPr>
              <a:t> (item </a:t>
            </a:r>
            <a:r>
              <a:rPr lang="en-US" sz="1836" dirty="0">
                <a:solidFill>
                  <a:srgbClr val="0000FF"/>
                </a:solidFill>
                <a:latin typeface="Consolas" panose="020B0609020204030204" pitchFamily="49" charset="0"/>
              </a:rPr>
              <a:t>is</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IEnumerable</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object</a:t>
            </a:r>
            <a:r>
              <a:rPr lang="en-US" sz="1836" dirty="0">
                <a:solidFill>
                  <a:srgbClr val="000000"/>
                </a:solidFill>
                <a:latin typeface="Consolas" panose="020B0609020204030204" pitchFamily="49" charset="0"/>
              </a:rPr>
              <a:t>&gt; </a:t>
            </a:r>
            <a:r>
              <a:rPr lang="en-US" sz="1836" dirty="0" err="1">
                <a:solidFill>
                  <a:srgbClr val="000000"/>
                </a:solidFill>
                <a:latin typeface="Consolas" panose="020B0609020204030204" pitchFamily="49" charset="0"/>
              </a:rPr>
              <a:t>subList</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sum += DiceSum2(</a:t>
            </a:r>
            <a:r>
              <a:rPr lang="en-US" sz="1836" dirty="0" err="1">
                <a:solidFill>
                  <a:srgbClr val="000000"/>
                </a:solidFill>
                <a:latin typeface="Consolas" panose="020B0609020204030204" pitchFamily="49" charset="0"/>
              </a:rPr>
              <a:t>subList</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sum;</a:t>
            </a:r>
          </a:p>
          <a:p>
            <a:r>
              <a:rPr lang="en-US" sz="1836" dirty="0">
                <a:solidFill>
                  <a:srgbClr val="000000"/>
                </a:solidFill>
                <a:latin typeface="Consolas" panose="020B0609020204030204" pitchFamily="49" charset="0"/>
              </a:rPr>
              <a:t>        }</a:t>
            </a:r>
            <a:endParaRPr lang="en-US" sz="1836" dirty="0"/>
          </a:p>
        </p:txBody>
      </p:sp>
      <p:cxnSp>
        <p:nvCxnSpPr>
          <p:cNvPr id="6" name="Straight Arrow Connector 5"/>
          <p:cNvCxnSpPr/>
          <p:nvPr/>
        </p:nvCxnSpPr>
        <p:spPr>
          <a:xfrm flipH="1">
            <a:off x="5609278" y="2987432"/>
            <a:ext cx="1711901" cy="31938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048464" y="6234389"/>
            <a:ext cx="8873336" cy="382308"/>
          </a:xfrm>
          <a:prstGeom prst="rect">
            <a:avLst/>
          </a:prstGeom>
          <a:noFill/>
        </p:spPr>
        <p:txBody>
          <a:bodyPr wrap="none" rtlCol="0">
            <a:spAutoFit/>
          </a:bodyPr>
          <a:lstStyle/>
          <a:p>
            <a:r>
              <a:rPr lang="en-US" sz="1836" dirty="0"/>
              <a:t>But what if you needed more than one type to check?    =&gt;   If/then/else craziness</a:t>
            </a:r>
          </a:p>
        </p:txBody>
      </p:sp>
    </p:spTree>
    <p:extLst>
      <p:ext uri="{BB962C8B-B14F-4D97-AF65-F5344CB8AC3E}">
        <p14:creationId xmlns:p14="http://schemas.microsoft.com/office/powerpoint/2010/main" val="20904587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to the switch statement</a:t>
            </a:r>
          </a:p>
        </p:txBody>
      </p:sp>
      <p:sp>
        <p:nvSpPr>
          <p:cNvPr id="4" name="Rectangle 3"/>
          <p:cNvSpPr/>
          <p:nvPr/>
        </p:nvSpPr>
        <p:spPr>
          <a:xfrm>
            <a:off x="855768" y="1597428"/>
            <a:ext cx="10724938" cy="4992506"/>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static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DiceSum3(</a:t>
            </a:r>
            <a:r>
              <a:rPr lang="en-US" sz="1836" dirty="0" err="1">
                <a:solidFill>
                  <a:srgbClr val="2B91AF"/>
                </a:solidFill>
                <a:latin typeface="Consolas" panose="020B0609020204030204" pitchFamily="49" charset="0"/>
              </a:rPr>
              <a:t>IEnumerable</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object</a:t>
            </a:r>
            <a:r>
              <a:rPr lang="en-US" sz="1836" dirty="0">
                <a:solidFill>
                  <a:srgbClr val="000000"/>
                </a:solidFill>
                <a:latin typeface="Consolas" panose="020B0609020204030204" pitchFamily="49" charset="0"/>
              </a:rPr>
              <a:t>&gt; values)</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sum = 0;</a:t>
            </a:r>
          </a:p>
          <a:p>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foreach</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item </a:t>
            </a:r>
            <a:r>
              <a:rPr lang="en-US" sz="1836" dirty="0">
                <a:solidFill>
                  <a:srgbClr val="0000FF"/>
                </a:solidFill>
                <a:latin typeface="Consolas" panose="020B0609020204030204" pitchFamily="49" charset="0"/>
              </a:rPr>
              <a:t>in</a:t>
            </a:r>
            <a:r>
              <a:rPr lang="en-US" sz="1836" dirty="0">
                <a:solidFill>
                  <a:srgbClr val="000000"/>
                </a:solidFill>
                <a:latin typeface="Consolas" panose="020B0609020204030204" pitchFamily="49" charset="0"/>
              </a:rPr>
              <a:t> values)</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switch</a:t>
            </a:r>
            <a:r>
              <a:rPr lang="en-US" sz="1836" dirty="0">
                <a:solidFill>
                  <a:srgbClr val="000000"/>
                </a:solidFill>
                <a:latin typeface="Consolas" panose="020B0609020204030204" pitchFamily="49" charset="0"/>
              </a:rPr>
              <a:t> (item)</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case</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sum +=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break</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case</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IEnumerable</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object</a:t>
            </a:r>
            <a:r>
              <a:rPr lang="en-US" sz="1836" dirty="0">
                <a:solidFill>
                  <a:srgbClr val="000000"/>
                </a:solidFill>
                <a:latin typeface="Consolas" panose="020B0609020204030204" pitchFamily="49" charset="0"/>
              </a:rPr>
              <a:t>&gt; </a:t>
            </a:r>
            <a:r>
              <a:rPr lang="en-US" sz="1836" dirty="0" err="1">
                <a:solidFill>
                  <a:srgbClr val="000000"/>
                </a:solidFill>
                <a:latin typeface="Consolas" panose="020B0609020204030204" pitchFamily="49" charset="0"/>
              </a:rPr>
              <a:t>subList</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sum += DiceSum3(</a:t>
            </a:r>
            <a:r>
              <a:rPr lang="en-US" sz="1836" dirty="0" err="1">
                <a:solidFill>
                  <a:srgbClr val="000000"/>
                </a:solidFill>
                <a:latin typeface="Consolas" panose="020B0609020204030204" pitchFamily="49" charset="0"/>
              </a:rPr>
              <a:t>subList</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break</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sum;</a:t>
            </a:r>
          </a:p>
          <a:p>
            <a:r>
              <a:rPr lang="en-US" sz="1836" dirty="0">
                <a:solidFill>
                  <a:srgbClr val="000000"/>
                </a:solidFill>
                <a:latin typeface="Consolas" panose="020B0609020204030204" pitchFamily="49" charset="0"/>
              </a:rPr>
              <a:t>}</a:t>
            </a:r>
          </a:p>
        </p:txBody>
      </p:sp>
      <p:cxnSp>
        <p:nvCxnSpPr>
          <p:cNvPr id="6" name="Straight Arrow Connector 5"/>
          <p:cNvCxnSpPr/>
          <p:nvPr/>
        </p:nvCxnSpPr>
        <p:spPr>
          <a:xfrm flipH="1">
            <a:off x="4280637" y="3474905"/>
            <a:ext cx="1239212" cy="24273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999866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Still supports constants, </a:t>
            </a:r>
            <a:r>
              <a:rPr lang="en-US" dirty="0" err="1"/>
              <a:t>etc</a:t>
            </a:r>
            <a:endParaRPr lang="en-US" dirty="0"/>
          </a:p>
        </p:txBody>
      </p:sp>
      <p:sp>
        <p:nvSpPr>
          <p:cNvPr id="4" name="Rectangle 3"/>
          <p:cNvSpPr/>
          <p:nvPr/>
        </p:nvSpPr>
        <p:spPr>
          <a:xfrm>
            <a:off x="855768" y="2031287"/>
            <a:ext cx="10724938" cy="4897550"/>
          </a:xfrm>
          <a:prstGeom prst="rect">
            <a:avLst/>
          </a:prstGeom>
        </p:spPr>
        <p:txBody>
          <a:bodyPr wrap="square">
            <a:spAutoFit/>
          </a:bodyPr>
          <a:lstStyle/>
          <a:p>
            <a:r>
              <a:rPr lang="en-US" sz="1224" dirty="0">
                <a:solidFill>
                  <a:srgbClr val="0000FF"/>
                </a:solidFill>
                <a:latin typeface="Consolas" panose="020B0609020204030204" pitchFamily="49" charset="0"/>
              </a:rPr>
              <a:t>public</a:t>
            </a:r>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static</a:t>
            </a:r>
            <a:r>
              <a:rPr lang="en-US" sz="1224" dirty="0">
                <a:solidFill>
                  <a:srgbClr val="000000"/>
                </a:solidFill>
                <a:latin typeface="Consolas" panose="020B0609020204030204" pitchFamily="49" charset="0"/>
              </a:rPr>
              <a:t> </a:t>
            </a:r>
            <a:r>
              <a:rPr lang="en-US" sz="1224" dirty="0" err="1">
                <a:solidFill>
                  <a:srgbClr val="0000FF"/>
                </a:solidFill>
                <a:latin typeface="Consolas" panose="020B0609020204030204" pitchFamily="49" charset="0"/>
              </a:rPr>
              <a:t>int</a:t>
            </a:r>
            <a:r>
              <a:rPr lang="en-US" sz="1224" dirty="0">
                <a:solidFill>
                  <a:srgbClr val="000000"/>
                </a:solidFill>
                <a:latin typeface="Consolas" panose="020B0609020204030204" pitchFamily="49" charset="0"/>
              </a:rPr>
              <a:t> DiceSum4(</a:t>
            </a:r>
            <a:r>
              <a:rPr lang="en-US" sz="1224" dirty="0" err="1">
                <a:solidFill>
                  <a:srgbClr val="2B91AF"/>
                </a:solidFill>
                <a:latin typeface="Consolas" panose="020B0609020204030204" pitchFamily="49" charset="0"/>
              </a:rPr>
              <a:t>IEnumerable</a:t>
            </a:r>
            <a:r>
              <a:rPr lang="en-US" sz="1224" dirty="0">
                <a:solidFill>
                  <a:srgbClr val="000000"/>
                </a:solidFill>
                <a:latin typeface="Consolas" panose="020B0609020204030204" pitchFamily="49" charset="0"/>
              </a:rPr>
              <a:t>&lt;</a:t>
            </a:r>
            <a:r>
              <a:rPr lang="en-US" sz="1224" dirty="0">
                <a:solidFill>
                  <a:srgbClr val="0000FF"/>
                </a:solidFill>
                <a:latin typeface="Consolas" panose="020B0609020204030204" pitchFamily="49" charset="0"/>
              </a:rPr>
              <a:t>object</a:t>
            </a:r>
            <a:r>
              <a:rPr lang="en-US" sz="1224" dirty="0">
                <a:solidFill>
                  <a:srgbClr val="000000"/>
                </a:solidFill>
                <a:latin typeface="Consolas" panose="020B0609020204030204" pitchFamily="49" charset="0"/>
              </a:rPr>
              <a:t>&gt; values)</a:t>
            </a:r>
          </a:p>
          <a:p>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err="1">
                <a:solidFill>
                  <a:srgbClr val="0000FF"/>
                </a:solidFill>
                <a:latin typeface="Consolas" panose="020B0609020204030204" pitchFamily="49" charset="0"/>
              </a:rPr>
              <a:t>var</a:t>
            </a:r>
            <a:r>
              <a:rPr lang="en-US" sz="1224" dirty="0">
                <a:solidFill>
                  <a:srgbClr val="000000"/>
                </a:solidFill>
                <a:latin typeface="Consolas" panose="020B0609020204030204" pitchFamily="49" charset="0"/>
              </a:rPr>
              <a:t> sum = 0;</a:t>
            </a:r>
          </a:p>
          <a:p>
            <a:r>
              <a:rPr lang="en-US" sz="1224" dirty="0">
                <a:solidFill>
                  <a:srgbClr val="000000"/>
                </a:solidFill>
                <a:latin typeface="Consolas" panose="020B0609020204030204" pitchFamily="49" charset="0"/>
              </a:rPr>
              <a:t>    </a:t>
            </a:r>
            <a:r>
              <a:rPr lang="en-US" sz="1224" dirty="0" err="1">
                <a:solidFill>
                  <a:srgbClr val="0000FF"/>
                </a:solidFill>
                <a:latin typeface="Consolas" panose="020B0609020204030204" pitchFamily="49" charset="0"/>
              </a:rPr>
              <a:t>foreach</a:t>
            </a:r>
            <a:r>
              <a:rPr lang="en-US" sz="1224" dirty="0">
                <a:solidFill>
                  <a:srgbClr val="000000"/>
                </a:solidFill>
                <a:latin typeface="Consolas" panose="020B0609020204030204" pitchFamily="49" charset="0"/>
              </a:rPr>
              <a:t> (</a:t>
            </a:r>
            <a:r>
              <a:rPr lang="en-US" sz="1224" dirty="0" err="1">
                <a:solidFill>
                  <a:srgbClr val="0000FF"/>
                </a:solidFill>
                <a:latin typeface="Consolas" panose="020B0609020204030204" pitchFamily="49" charset="0"/>
              </a:rPr>
              <a:t>var</a:t>
            </a:r>
            <a:r>
              <a:rPr lang="en-US" sz="1224" dirty="0">
                <a:solidFill>
                  <a:srgbClr val="000000"/>
                </a:solidFill>
                <a:latin typeface="Consolas" panose="020B0609020204030204" pitchFamily="49" charset="0"/>
              </a:rPr>
              <a:t> item </a:t>
            </a:r>
            <a:r>
              <a:rPr lang="en-US" sz="1224" dirty="0">
                <a:solidFill>
                  <a:srgbClr val="0000FF"/>
                </a:solidFill>
                <a:latin typeface="Consolas" panose="020B0609020204030204" pitchFamily="49" charset="0"/>
              </a:rPr>
              <a:t>in</a:t>
            </a:r>
            <a:r>
              <a:rPr lang="en-US" sz="1224" dirty="0">
                <a:solidFill>
                  <a:srgbClr val="000000"/>
                </a:solidFill>
                <a:latin typeface="Consolas" panose="020B0609020204030204" pitchFamily="49" charset="0"/>
              </a:rPr>
              <a:t> values)</a:t>
            </a:r>
          </a:p>
          <a:p>
            <a:r>
              <a:rPr lang="en-US" sz="1224" dirty="0">
                <a:solidFill>
                  <a:srgbClr val="000000"/>
                </a:solidFill>
                <a:latin typeface="Consolas" panose="020B0609020204030204" pitchFamily="49" charset="0"/>
              </a:rPr>
              <a:t>    {</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switch</a:t>
            </a:r>
            <a:r>
              <a:rPr lang="en-US" sz="1224" dirty="0">
                <a:solidFill>
                  <a:srgbClr val="000000"/>
                </a:solidFill>
                <a:latin typeface="Consolas" panose="020B0609020204030204" pitchFamily="49" charset="0"/>
              </a:rPr>
              <a:t> (item)</a:t>
            </a:r>
          </a:p>
          <a:p>
            <a:r>
              <a:rPr lang="en-US" sz="1224" dirty="0">
                <a:solidFill>
                  <a:srgbClr val="000000"/>
                </a:solidFill>
                <a:latin typeface="Consolas" panose="020B0609020204030204" pitchFamily="49" charset="0"/>
              </a:rPr>
              <a:t>        {</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case</a:t>
            </a:r>
            <a:r>
              <a:rPr lang="en-US" sz="1224" dirty="0">
                <a:solidFill>
                  <a:srgbClr val="000000"/>
                </a:solidFill>
                <a:latin typeface="Consolas" panose="020B0609020204030204" pitchFamily="49" charset="0"/>
              </a:rPr>
              <a:t> 0:</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break</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case</a:t>
            </a:r>
            <a:r>
              <a:rPr lang="en-US" sz="1224" dirty="0">
                <a:solidFill>
                  <a:srgbClr val="000000"/>
                </a:solidFill>
                <a:latin typeface="Consolas" panose="020B0609020204030204" pitchFamily="49" charset="0"/>
              </a:rPr>
              <a:t> </a:t>
            </a:r>
            <a:r>
              <a:rPr lang="en-US" sz="1224" dirty="0" err="1">
                <a:solidFill>
                  <a:srgbClr val="0000FF"/>
                </a:solidFill>
                <a:latin typeface="Consolas" panose="020B0609020204030204" pitchFamily="49" charset="0"/>
              </a:rPr>
              <a:t>int</a:t>
            </a:r>
            <a:r>
              <a:rPr lang="en-US" sz="1224" dirty="0">
                <a:solidFill>
                  <a:srgbClr val="000000"/>
                </a:solidFill>
                <a:latin typeface="Consolas" panose="020B0609020204030204" pitchFamily="49" charset="0"/>
              </a:rPr>
              <a:t> </a:t>
            </a:r>
            <a:r>
              <a:rPr lang="en-US" sz="1224" dirty="0" err="1">
                <a:solidFill>
                  <a:srgbClr val="000000"/>
                </a:solidFill>
                <a:latin typeface="Consolas" panose="020B0609020204030204" pitchFamily="49" charset="0"/>
              </a:rPr>
              <a:t>val</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sum += </a:t>
            </a:r>
            <a:r>
              <a:rPr lang="en-US" sz="1224" dirty="0" err="1">
                <a:solidFill>
                  <a:srgbClr val="000000"/>
                </a:solidFill>
                <a:latin typeface="Consolas" panose="020B0609020204030204" pitchFamily="49" charset="0"/>
              </a:rPr>
              <a:t>val</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break</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case</a:t>
            </a:r>
            <a:r>
              <a:rPr lang="en-US" sz="1224" dirty="0">
                <a:solidFill>
                  <a:srgbClr val="000000"/>
                </a:solidFill>
                <a:latin typeface="Consolas" panose="020B0609020204030204" pitchFamily="49" charset="0"/>
              </a:rPr>
              <a:t> </a:t>
            </a:r>
            <a:r>
              <a:rPr lang="en-US" sz="1224" dirty="0" err="1">
                <a:solidFill>
                  <a:srgbClr val="2B91AF"/>
                </a:solidFill>
                <a:latin typeface="Consolas" panose="020B0609020204030204" pitchFamily="49" charset="0"/>
              </a:rPr>
              <a:t>IEnumerable</a:t>
            </a:r>
            <a:r>
              <a:rPr lang="en-US" sz="1224" dirty="0">
                <a:solidFill>
                  <a:srgbClr val="000000"/>
                </a:solidFill>
                <a:latin typeface="Consolas" panose="020B0609020204030204" pitchFamily="49" charset="0"/>
              </a:rPr>
              <a:t>&lt;</a:t>
            </a:r>
            <a:r>
              <a:rPr lang="en-US" sz="1224" dirty="0">
                <a:solidFill>
                  <a:srgbClr val="0000FF"/>
                </a:solidFill>
                <a:latin typeface="Consolas" panose="020B0609020204030204" pitchFamily="49" charset="0"/>
              </a:rPr>
              <a:t>object</a:t>
            </a:r>
            <a:r>
              <a:rPr lang="en-US" sz="1224" dirty="0">
                <a:solidFill>
                  <a:srgbClr val="000000"/>
                </a:solidFill>
                <a:latin typeface="Consolas" panose="020B0609020204030204" pitchFamily="49" charset="0"/>
              </a:rPr>
              <a:t>&gt; </a:t>
            </a:r>
            <a:r>
              <a:rPr lang="en-US" sz="1224" dirty="0" err="1">
                <a:solidFill>
                  <a:srgbClr val="000000"/>
                </a:solidFill>
                <a:latin typeface="Consolas" panose="020B0609020204030204" pitchFamily="49" charset="0"/>
              </a:rPr>
              <a:t>subList</a:t>
            </a:r>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when</a:t>
            </a:r>
            <a:r>
              <a:rPr lang="en-US" sz="1224" dirty="0">
                <a:solidFill>
                  <a:srgbClr val="000000"/>
                </a:solidFill>
                <a:latin typeface="Consolas" panose="020B0609020204030204" pitchFamily="49" charset="0"/>
              </a:rPr>
              <a:t> </a:t>
            </a:r>
            <a:r>
              <a:rPr lang="en-US" sz="1224" dirty="0" err="1">
                <a:solidFill>
                  <a:srgbClr val="000000"/>
                </a:solidFill>
                <a:latin typeface="Consolas" panose="020B0609020204030204" pitchFamily="49" charset="0"/>
              </a:rPr>
              <a:t>subList.Any</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sum += DiceSum4(</a:t>
            </a:r>
            <a:r>
              <a:rPr lang="en-US" sz="1224" dirty="0" err="1">
                <a:solidFill>
                  <a:srgbClr val="000000"/>
                </a:solidFill>
                <a:latin typeface="Consolas" panose="020B0609020204030204" pitchFamily="49" charset="0"/>
              </a:rPr>
              <a:t>subList</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break</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case</a:t>
            </a:r>
            <a:r>
              <a:rPr lang="en-US" sz="1224" dirty="0">
                <a:solidFill>
                  <a:srgbClr val="000000"/>
                </a:solidFill>
                <a:latin typeface="Consolas" panose="020B0609020204030204" pitchFamily="49" charset="0"/>
              </a:rPr>
              <a:t> </a:t>
            </a:r>
            <a:r>
              <a:rPr lang="en-US" sz="1224" dirty="0" err="1">
                <a:solidFill>
                  <a:srgbClr val="2B91AF"/>
                </a:solidFill>
                <a:latin typeface="Consolas" panose="020B0609020204030204" pitchFamily="49" charset="0"/>
              </a:rPr>
              <a:t>IEnumerable</a:t>
            </a:r>
            <a:r>
              <a:rPr lang="en-US" sz="1224" dirty="0">
                <a:solidFill>
                  <a:srgbClr val="000000"/>
                </a:solidFill>
                <a:latin typeface="Consolas" panose="020B0609020204030204" pitchFamily="49" charset="0"/>
              </a:rPr>
              <a:t>&lt;</a:t>
            </a:r>
            <a:r>
              <a:rPr lang="en-US" sz="1224" dirty="0">
                <a:solidFill>
                  <a:srgbClr val="0000FF"/>
                </a:solidFill>
                <a:latin typeface="Consolas" panose="020B0609020204030204" pitchFamily="49" charset="0"/>
              </a:rPr>
              <a:t>object</a:t>
            </a:r>
            <a:r>
              <a:rPr lang="en-US" sz="1224" dirty="0">
                <a:solidFill>
                  <a:srgbClr val="000000"/>
                </a:solidFill>
                <a:latin typeface="Consolas" panose="020B0609020204030204" pitchFamily="49" charset="0"/>
              </a:rPr>
              <a:t>&gt; </a:t>
            </a:r>
            <a:r>
              <a:rPr lang="en-US" sz="1224" dirty="0" err="1">
                <a:solidFill>
                  <a:srgbClr val="000000"/>
                </a:solidFill>
                <a:latin typeface="Consolas" panose="020B0609020204030204" pitchFamily="49" charset="0"/>
              </a:rPr>
              <a:t>subList</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break</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case</a:t>
            </a:r>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null</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break</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default</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throw</a:t>
            </a:r>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new</a:t>
            </a:r>
            <a:r>
              <a:rPr lang="en-US" sz="1224" dirty="0">
                <a:solidFill>
                  <a:srgbClr val="000000"/>
                </a:solidFill>
                <a:latin typeface="Consolas" panose="020B0609020204030204" pitchFamily="49" charset="0"/>
              </a:rPr>
              <a:t> </a:t>
            </a:r>
            <a:r>
              <a:rPr lang="en-US" sz="1224" dirty="0" err="1">
                <a:solidFill>
                  <a:srgbClr val="2B91AF"/>
                </a:solidFill>
                <a:latin typeface="Consolas" panose="020B0609020204030204" pitchFamily="49" charset="0"/>
              </a:rPr>
              <a:t>InvalidOperationException</a:t>
            </a:r>
            <a:r>
              <a:rPr lang="en-US" sz="1224" dirty="0">
                <a:solidFill>
                  <a:srgbClr val="000000"/>
                </a:solidFill>
                <a:latin typeface="Consolas" panose="020B0609020204030204" pitchFamily="49" charset="0"/>
              </a:rPr>
              <a:t>(</a:t>
            </a:r>
            <a:r>
              <a:rPr lang="en-US" sz="1224" dirty="0">
                <a:solidFill>
                  <a:srgbClr val="A31515"/>
                </a:solidFill>
                <a:latin typeface="Consolas" panose="020B0609020204030204" pitchFamily="49" charset="0"/>
              </a:rPr>
              <a:t>"unknown item type"</a:t>
            </a:r>
            <a:r>
              <a:rPr lang="en-US" sz="1224" dirty="0">
                <a:solidFill>
                  <a:srgbClr val="000000"/>
                </a:solidFill>
                <a:latin typeface="Consolas" panose="020B0609020204030204" pitchFamily="49" charset="0"/>
              </a:rPr>
              <a:t>);</a:t>
            </a:r>
          </a:p>
          <a:p>
            <a:r>
              <a:rPr lang="en-US" sz="1224" dirty="0">
                <a:solidFill>
                  <a:srgbClr val="000000"/>
                </a:solidFill>
                <a:latin typeface="Consolas" panose="020B0609020204030204" pitchFamily="49" charset="0"/>
              </a:rPr>
              <a:t>        }</a:t>
            </a:r>
          </a:p>
          <a:p>
            <a:r>
              <a:rPr lang="en-US" sz="1224" dirty="0">
                <a:solidFill>
                  <a:srgbClr val="000000"/>
                </a:solidFill>
                <a:latin typeface="Consolas" panose="020B0609020204030204" pitchFamily="49" charset="0"/>
              </a:rPr>
              <a:t>    }</a:t>
            </a:r>
          </a:p>
          <a:p>
            <a:r>
              <a:rPr lang="en-US" sz="1224" dirty="0">
                <a:solidFill>
                  <a:srgbClr val="000000"/>
                </a:solidFill>
                <a:latin typeface="Consolas" panose="020B0609020204030204" pitchFamily="49" charset="0"/>
              </a:rPr>
              <a:t>    </a:t>
            </a:r>
            <a:r>
              <a:rPr lang="en-US" sz="1224" dirty="0">
                <a:solidFill>
                  <a:srgbClr val="0000FF"/>
                </a:solidFill>
                <a:latin typeface="Consolas" panose="020B0609020204030204" pitchFamily="49" charset="0"/>
              </a:rPr>
              <a:t>return</a:t>
            </a:r>
            <a:r>
              <a:rPr lang="en-US" sz="1224" dirty="0">
                <a:solidFill>
                  <a:srgbClr val="000000"/>
                </a:solidFill>
                <a:latin typeface="Consolas" panose="020B0609020204030204" pitchFamily="49" charset="0"/>
              </a:rPr>
              <a:t> sum;</a:t>
            </a:r>
          </a:p>
          <a:p>
            <a:r>
              <a:rPr lang="en-US" sz="1224" dirty="0">
                <a:solidFill>
                  <a:srgbClr val="000000"/>
                </a:solidFill>
                <a:latin typeface="Consolas" panose="020B0609020204030204" pitchFamily="49" charset="0"/>
              </a:rPr>
              <a:t>}</a:t>
            </a:r>
          </a:p>
        </p:txBody>
      </p:sp>
      <p:cxnSp>
        <p:nvCxnSpPr>
          <p:cNvPr id="5" name="Straight Arrow Connector 4"/>
          <p:cNvCxnSpPr/>
          <p:nvPr/>
        </p:nvCxnSpPr>
        <p:spPr>
          <a:xfrm flipH="1">
            <a:off x="2722039" y="3206621"/>
            <a:ext cx="1239212" cy="24273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a:xfrm flipH="1">
            <a:off x="6426902" y="4113263"/>
            <a:ext cx="1239212" cy="24273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869144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ref locals and returns</a:t>
            </a:r>
          </a:p>
        </p:txBody>
      </p:sp>
      <p:sp>
        <p:nvSpPr>
          <p:cNvPr id="5" name="Rectangle 4"/>
          <p:cNvSpPr/>
          <p:nvPr/>
        </p:nvSpPr>
        <p:spPr>
          <a:xfrm>
            <a:off x="855767" y="4012799"/>
            <a:ext cx="10724938" cy="2687407"/>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j) Find(</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matrix, </a:t>
            </a:r>
            <a:r>
              <a:rPr lang="en-US" sz="1836" dirty="0" err="1">
                <a:solidFill>
                  <a:srgbClr val="2B91AF"/>
                </a:solidFill>
                <a:latin typeface="Consolas" panose="020B0609020204030204" pitchFamily="49" charset="0"/>
              </a:rPr>
              <a:t>Func</a:t>
            </a:r>
            <a:r>
              <a:rPr lang="en-US" sz="1836" dirty="0">
                <a:solidFill>
                  <a:srgbClr val="000000"/>
                </a:solidFill>
                <a:latin typeface="Consolas" panose="020B0609020204030204" pitchFamily="49" charset="0"/>
              </a:rPr>
              <a:t>&lt;</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bool</a:t>
            </a:r>
            <a:r>
              <a:rPr lang="en-US" sz="1836" dirty="0">
                <a:solidFill>
                  <a:srgbClr val="000000"/>
                </a:solidFill>
                <a:latin typeface="Consolas" panose="020B0609020204030204" pitchFamily="49" charset="0"/>
              </a:rPr>
              <a:t>&gt; predicate)</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for</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 0;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&lt; </a:t>
            </a:r>
            <a:r>
              <a:rPr lang="en-US" sz="1836" dirty="0" err="1">
                <a:solidFill>
                  <a:srgbClr val="000000"/>
                </a:solidFill>
                <a:latin typeface="Consolas" panose="020B0609020204030204" pitchFamily="49" charset="0"/>
              </a:rPr>
              <a:t>matrix.GetLength</a:t>
            </a:r>
            <a:r>
              <a:rPr lang="en-US" sz="1836" dirty="0">
                <a:solidFill>
                  <a:srgbClr val="000000"/>
                </a:solidFill>
                <a:latin typeface="Consolas" panose="020B0609020204030204" pitchFamily="49" charset="0"/>
              </a:rPr>
              <a:t>(0);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for</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j = 0; j &lt; </a:t>
            </a:r>
            <a:r>
              <a:rPr lang="en-US" sz="1836" dirty="0" err="1">
                <a:solidFill>
                  <a:srgbClr val="000000"/>
                </a:solidFill>
                <a:latin typeface="Consolas" panose="020B0609020204030204" pitchFamily="49" charset="0"/>
              </a:rPr>
              <a:t>matrix.GetLength</a:t>
            </a:r>
            <a:r>
              <a:rPr lang="en-US" sz="1836" dirty="0">
                <a:solidFill>
                  <a:srgbClr val="000000"/>
                </a:solidFill>
                <a:latin typeface="Consolas" panose="020B0609020204030204" pitchFamily="49" charset="0"/>
              </a:rPr>
              <a:t>(1); </a:t>
            </a:r>
            <a:r>
              <a:rPr lang="en-US" sz="1836" dirty="0" err="1">
                <a:solidFill>
                  <a:srgbClr val="000000"/>
                </a:solidFill>
                <a:latin typeface="Consolas" panose="020B0609020204030204" pitchFamily="49" charset="0"/>
              </a:rPr>
              <a:t>j++</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if</a:t>
            </a:r>
            <a:r>
              <a:rPr lang="en-US" sz="1836" dirty="0">
                <a:solidFill>
                  <a:srgbClr val="000000"/>
                </a:solidFill>
                <a:latin typeface="Consolas" panose="020B0609020204030204" pitchFamily="49" charset="0"/>
              </a:rPr>
              <a:t> (predicate(matrix[</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j]))</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j);</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(-1, -1); </a:t>
            </a:r>
            <a:r>
              <a:rPr lang="en-US" sz="1836" dirty="0">
                <a:solidFill>
                  <a:srgbClr val="008000"/>
                </a:solidFill>
                <a:latin typeface="Consolas" panose="020B0609020204030204" pitchFamily="49" charset="0"/>
              </a:rPr>
              <a:t>// Not found</a:t>
            </a:r>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a:t>
            </a:r>
          </a:p>
          <a:p>
            <a:endParaRPr lang="en-US" sz="1836" dirty="0">
              <a:solidFill>
                <a:srgbClr val="000000"/>
              </a:solidFill>
              <a:latin typeface="Consolas" panose="020B0609020204030204" pitchFamily="49" charset="0"/>
            </a:endParaRPr>
          </a:p>
        </p:txBody>
      </p:sp>
      <p:sp>
        <p:nvSpPr>
          <p:cNvPr id="7" name="Rectangle 6"/>
          <p:cNvSpPr/>
          <p:nvPr/>
        </p:nvSpPr>
        <p:spPr>
          <a:xfrm>
            <a:off x="855767" y="1724345"/>
            <a:ext cx="9148242" cy="1822995"/>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void</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TestFind</a:t>
            </a:r>
            <a:r>
              <a:rPr lang="en-US" sz="1836" dirty="0">
                <a:solidFill>
                  <a:srgbClr val="000000"/>
                </a:solidFill>
                <a:latin typeface="Consolas" panose="020B0609020204030204" pitchFamily="49" charset="0"/>
              </a:rPr>
              <a:t>(</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matrix)</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indices = Find(matrix,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 =&gt;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 == 42);</a:t>
            </a:r>
          </a:p>
          <a:p>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Console</a:t>
            </a:r>
            <a:r>
              <a:rPr lang="en-US" sz="1836" dirty="0" err="1">
                <a:solidFill>
                  <a:srgbClr val="000000"/>
                </a:solidFill>
                <a:latin typeface="Consolas" panose="020B0609020204030204" pitchFamily="49" charset="0"/>
              </a:rPr>
              <a:t>.WriteLine</a:t>
            </a:r>
            <a:r>
              <a:rPr lang="en-US" sz="1836" dirty="0">
                <a:solidFill>
                  <a:srgbClr val="000000"/>
                </a:solidFill>
                <a:latin typeface="Consolas" panose="020B0609020204030204" pitchFamily="49" charset="0"/>
              </a:rPr>
              <a:t>(indices);</a:t>
            </a:r>
          </a:p>
          <a:p>
            <a:r>
              <a:rPr lang="en-US" sz="1836" dirty="0">
                <a:solidFill>
                  <a:srgbClr val="000000"/>
                </a:solidFill>
                <a:latin typeface="Consolas" panose="020B0609020204030204" pitchFamily="49" charset="0"/>
              </a:rPr>
              <a:t>    matrix[</a:t>
            </a:r>
            <a:r>
              <a:rPr lang="en-US" sz="1836" dirty="0" err="1">
                <a:solidFill>
                  <a:srgbClr val="000000"/>
                </a:solidFill>
                <a:latin typeface="Consolas" panose="020B0609020204030204" pitchFamily="49" charset="0"/>
              </a:rPr>
              <a:t>indices.i</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indices.j</a:t>
            </a:r>
            <a:r>
              <a:rPr lang="en-US" sz="1836" dirty="0">
                <a:solidFill>
                  <a:srgbClr val="000000"/>
                </a:solidFill>
                <a:latin typeface="Consolas" panose="020B0609020204030204" pitchFamily="49" charset="0"/>
              </a:rPr>
              <a:t>] = 24;</a:t>
            </a:r>
          </a:p>
          <a:p>
            <a:r>
              <a:rPr lang="en-US" sz="1836"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576298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ref locals and returns</a:t>
            </a:r>
          </a:p>
        </p:txBody>
      </p:sp>
      <p:sp>
        <p:nvSpPr>
          <p:cNvPr id="4" name="Rectangle 3"/>
          <p:cNvSpPr/>
          <p:nvPr/>
        </p:nvSpPr>
        <p:spPr>
          <a:xfrm>
            <a:off x="855768" y="1924086"/>
            <a:ext cx="10489658" cy="2111133"/>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void</a:t>
            </a:r>
            <a:r>
              <a:rPr lang="en-US" sz="1836" dirty="0">
                <a:solidFill>
                  <a:srgbClr val="000000"/>
                </a:solidFill>
                <a:latin typeface="Consolas" panose="020B0609020204030204" pitchFamily="49" charset="0"/>
              </a:rPr>
              <a:t> TestFind3(</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matrix)</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ref </a:t>
            </a:r>
            <a:r>
              <a:rPr lang="en-US" sz="1836" dirty="0" err="1">
                <a:solidFill>
                  <a:srgbClr val="0000FF"/>
                </a:solidFill>
                <a:latin typeface="Consolas" panose="020B0609020204030204" pitchFamily="49" charset="0"/>
              </a:rPr>
              <a:t>var</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valItem</a:t>
            </a:r>
            <a:r>
              <a:rPr lang="en-US" sz="1836" dirty="0">
                <a:solidFill>
                  <a:srgbClr val="000000"/>
                </a:solidFill>
                <a:latin typeface="Consolas" panose="020B0609020204030204" pitchFamily="49" charset="0"/>
              </a:rPr>
              <a:t> = Find3(matrix,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 =&gt; </a:t>
            </a:r>
            <a:r>
              <a:rPr lang="en-US" sz="1836" dirty="0" err="1">
                <a:solidFill>
                  <a:srgbClr val="000000"/>
                </a:solidFill>
                <a:latin typeface="Consolas" panose="020B0609020204030204" pitchFamily="49" charset="0"/>
              </a:rPr>
              <a:t>val</a:t>
            </a:r>
            <a:r>
              <a:rPr lang="en-US" sz="1836" dirty="0">
                <a:solidFill>
                  <a:srgbClr val="000000"/>
                </a:solidFill>
                <a:latin typeface="Consolas" panose="020B0609020204030204" pitchFamily="49" charset="0"/>
              </a:rPr>
              <a:t> == 42);</a:t>
            </a:r>
          </a:p>
          <a:p>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Console</a:t>
            </a:r>
            <a:r>
              <a:rPr lang="en-US" sz="1836" dirty="0" err="1">
                <a:solidFill>
                  <a:srgbClr val="000000"/>
                </a:solidFill>
                <a:latin typeface="Consolas" panose="020B0609020204030204" pitchFamily="49" charset="0"/>
              </a:rPr>
              <a:t>.WriteLine</a:t>
            </a:r>
            <a:r>
              <a:rPr lang="en-US" sz="1836" dirty="0">
                <a:solidFill>
                  <a:srgbClr val="000000"/>
                </a:solidFill>
                <a:latin typeface="Consolas" panose="020B0609020204030204" pitchFamily="49" charset="0"/>
              </a:rPr>
              <a:t>(</a:t>
            </a:r>
            <a:r>
              <a:rPr lang="en-US" sz="1836" dirty="0" err="1">
                <a:solidFill>
                  <a:srgbClr val="000000"/>
                </a:solidFill>
                <a:latin typeface="Consolas" panose="020B0609020204030204" pitchFamily="49" charset="0"/>
              </a:rPr>
              <a:t>valItem</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valItem</a:t>
            </a:r>
            <a:r>
              <a:rPr lang="en-US" sz="1836" dirty="0">
                <a:solidFill>
                  <a:srgbClr val="000000"/>
                </a:solidFill>
                <a:latin typeface="Consolas" panose="020B0609020204030204" pitchFamily="49" charset="0"/>
              </a:rPr>
              <a:t> = 24;</a:t>
            </a:r>
          </a:p>
          <a:p>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Console</a:t>
            </a:r>
            <a:r>
              <a:rPr lang="en-US" sz="1836" dirty="0" err="1">
                <a:solidFill>
                  <a:srgbClr val="000000"/>
                </a:solidFill>
                <a:latin typeface="Consolas" panose="020B0609020204030204" pitchFamily="49" charset="0"/>
              </a:rPr>
              <a:t>.WriteLine</a:t>
            </a:r>
            <a:r>
              <a:rPr lang="en-US" sz="1836" dirty="0">
                <a:solidFill>
                  <a:srgbClr val="000000"/>
                </a:solidFill>
                <a:latin typeface="Consolas" panose="020B0609020204030204" pitchFamily="49" charset="0"/>
              </a:rPr>
              <a:t>(matrix[4, 2]);</a:t>
            </a:r>
          </a:p>
          <a:p>
            <a:r>
              <a:rPr lang="en-US" sz="1836" dirty="0">
                <a:solidFill>
                  <a:srgbClr val="000000"/>
                </a:solidFill>
                <a:latin typeface="Consolas" panose="020B0609020204030204" pitchFamily="49" charset="0"/>
              </a:rPr>
              <a:t>}</a:t>
            </a:r>
          </a:p>
        </p:txBody>
      </p:sp>
      <p:sp>
        <p:nvSpPr>
          <p:cNvPr id="5" name="Rectangle 4"/>
          <p:cNvSpPr/>
          <p:nvPr/>
        </p:nvSpPr>
        <p:spPr>
          <a:xfrm>
            <a:off x="855768" y="4478105"/>
            <a:ext cx="10724938" cy="2399270"/>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ref</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Find3(</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matrix, </a:t>
            </a:r>
            <a:r>
              <a:rPr lang="en-US" sz="1836" dirty="0" err="1">
                <a:solidFill>
                  <a:srgbClr val="2B91AF"/>
                </a:solidFill>
                <a:latin typeface="Consolas" panose="020B0609020204030204" pitchFamily="49" charset="0"/>
              </a:rPr>
              <a:t>Func</a:t>
            </a:r>
            <a:r>
              <a:rPr lang="en-US" sz="1836" dirty="0">
                <a:solidFill>
                  <a:srgbClr val="000000"/>
                </a:solidFill>
                <a:latin typeface="Consolas" panose="020B0609020204030204" pitchFamily="49" charset="0"/>
              </a:rPr>
              <a:t>&lt;</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bool</a:t>
            </a:r>
            <a:r>
              <a:rPr lang="en-US" sz="1836" dirty="0">
                <a:solidFill>
                  <a:srgbClr val="000000"/>
                </a:solidFill>
                <a:latin typeface="Consolas" panose="020B0609020204030204" pitchFamily="49" charset="0"/>
              </a:rPr>
              <a:t>&gt; predicate)</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for</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 0;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&lt; </a:t>
            </a:r>
            <a:r>
              <a:rPr lang="en-US" sz="1836" dirty="0" err="1">
                <a:solidFill>
                  <a:srgbClr val="000000"/>
                </a:solidFill>
                <a:latin typeface="Consolas" panose="020B0609020204030204" pitchFamily="49" charset="0"/>
              </a:rPr>
              <a:t>matrix.GetLength</a:t>
            </a:r>
            <a:r>
              <a:rPr lang="en-US" sz="1836" dirty="0">
                <a:solidFill>
                  <a:srgbClr val="000000"/>
                </a:solidFill>
                <a:latin typeface="Consolas" panose="020B0609020204030204" pitchFamily="49" charset="0"/>
              </a:rPr>
              <a:t>(0); </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for</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j = 0; j &lt; </a:t>
            </a:r>
            <a:r>
              <a:rPr lang="en-US" sz="1836" dirty="0" err="1">
                <a:solidFill>
                  <a:srgbClr val="000000"/>
                </a:solidFill>
                <a:latin typeface="Consolas" panose="020B0609020204030204" pitchFamily="49" charset="0"/>
              </a:rPr>
              <a:t>matrix.GetLength</a:t>
            </a:r>
            <a:r>
              <a:rPr lang="en-US" sz="1836" dirty="0">
                <a:solidFill>
                  <a:srgbClr val="000000"/>
                </a:solidFill>
                <a:latin typeface="Consolas" panose="020B0609020204030204" pitchFamily="49" charset="0"/>
              </a:rPr>
              <a:t>(1); </a:t>
            </a:r>
            <a:r>
              <a:rPr lang="en-US" sz="1836" dirty="0" err="1">
                <a:solidFill>
                  <a:srgbClr val="000000"/>
                </a:solidFill>
                <a:latin typeface="Consolas" panose="020B0609020204030204" pitchFamily="49" charset="0"/>
              </a:rPr>
              <a:t>j++</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if</a:t>
            </a:r>
            <a:r>
              <a:rPr lang="en-US" sz="1836" dirty="0">
                <a:solidFill>
                  <a:srgbClr val="000000"/>
                </a:solidFill>
                <a:latin typeface="Consolas" panose="020B0609020204030204" pitchFamily="49" charset="0"/>
              </a:rPr>
              <a:t> (predicate(matrix[</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j]))</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ref</a:t>
            </a:r>
            <a:r>
              <a:rPr lang="en-US" sz="1836" dirty="0">
                <a:solidFill>
                  <a:srgbClr val="000000"/>
                </a:solidFill>
                <a:latin typeface="Consolas" panose="020B0609020204030204" pitchFamily="49" charset="0"/>
              </a:rPr>
              <a:t> matrix[</a:t>
            </a:r>
            <a:r>
              <a:rPr lang="en-US" sz="1836"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j];</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throw</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new</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InvalidOperationException</a:t>
            </a:r>
            <a:r>
              <a:rPr lang="en-US" sz="1836" dirty="0">
                <a:solidFill>
                  <a:srgbClr val="000000"/>
                </a:solidFill>
                <a:latin typeface="Consolas" panose="020B0609020204030204" pitchFamily="49" charset="0"/>
              </a:rPr>
              <a:t>(</a:t>
            </a:r>
            <a:r>
              <a:rPr lang="en-US" sz="1836" dirty="0">
                <a:solidFill>
                  <a:srgbClr val="A31515"/>
                </a:solidFill>
                <a:latin typeface="Consolas" panose="020B0609020204030204" pitchFamily="49" charset="0"/>
              </a:rPr>
              <a:t>"Not found"</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a:t>
            </a:r>
          </a:p>
        </p:txBody>
      </p:sp>
      <p:cxnSp>
        <p:nvCxnSpPr>
          <p:cNvPr id="6" name="Straight Arrow Connector 5"/>
          <p:cNvCxnSpPr/>
          <p:nvPr/>
        </p:nvCxnSpPr>
        <p:spPr>
          <a:xfrm flipH="1">
            <a:off x="6218238" y="5759692"/>
            <a:ext cx="1711901" cy="31938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p:nvPr/>
        </p:nvCxnSpPr>
        <p:spPr>
          <a:xfrm>
            <a:off x="960101" y="4195592"/>
            <a:ext cx="957089" cy="39077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a:off x="3309708" y="3219397"/>
            <a:ext cx="2248468" cy="2555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307491" y="2687629"/>
            <a:ext cx="102416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770195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return rules</a:t>
            </a:r>
          </a:p>
        </p:txBody>
      </p:sp>
      <p:sp>
        <p:nvSpPr>
          <p:cNvPr id="3" name="Content Placeholder 2"/>
          <p:cNvSpPr>
            <a:spLocks noGrp="1"/>
          </p:cNvSpPr>
          <p:nvPr>
            <p:ph idx="1"/>
          </p:nvPr>
        </p:nvSpPr>
        <p:spPr/>
        <p:txBody>
          <a:bodyPr/>
          <a:lstStyle/>
          <a:p>
            <a:r>
              <a:rPr lang="en-US" dirty="0"/>
              <a:t>You cannot assign a value to a ref variable.</a:t>
            </a:r>
          </a:p>
          <a:p>
            <a:pPr lvl="1"/>
            <a:r>
              <a:rPr lang="en-US" dirty="0"/>
              <a:t>That disallows statements like ref </a:t>
            </a:r>
            <a:r>
              <a:rPr lang="en-US" dirty="0" err="1"/>
              <a:t>int</a:t>
            </a:r>
            <a:r>
              <a:rPr lang="en-US" dirty="0"/>
              <a:t> </a:t>
            </a:r>
            <a:r>
              <a:rPr lang="en-US" dirty="0" err="1"/>
              <a:t>i</a:t>
            </a:r>
            <a:r>
              <a:rPr lang="en-US" dirty="0"/>
              <a:t> = </a:t>
            </a:r>
            <a:r>
              <a:rPr lang="en-US" dirty="0" err="1"/>
              <a:t>sequence.Count</a:t>
            </a:r>
            <a:r>
              <a:rPr lang="en-US" dirty="0"/>
              <a:t>();</a:t>
            </a:r>
          </a:p>
          <a:p>
            <a:r>
              <a:rPr lang="en-US" dirty="0"/>
              <a:t>You cannot return a ref to a variable whose lifetime does not extend beyond the execution of the method.</a:t>
            </a:r>
          </a:p>
          <a:p>
            <a:pPr lvl="1"/>
            <a:r>
              <a:rPr lang="en-US" dirty="0"/>
              <a:t>That means you cannot return a reference to a local variable, or similar scope</a:t>
            </a:r>
          </a:p>
        </p:txBody>
      </p:sp>
    </p:spTree>
    <p:extLst>
      <p:ext uri="{BB962C8B-B14F-4D97-AF65-F5344CB8AC3E}">
        <p14:creationId xmlns:p14="http://schemas.microsoft.com/office/powerpoint/2010/main" val="5787417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functions</a:t>
            </a:r>
          </a:p>
        </p:txBody>
      </p:sp>
      <p:sp>
        <p:nvSpPr>
          <p:cNvPr id="3" name="Content Placeholder 2"/>
          <p:cNvSpPr>
            <a:spLocks noGrp="1"/>
          </p:cNvSpPr>
          <p:nvPr>
            <p:ph idx="1"/>
          </p:nvPr>
        </p:nvSpPr>
        <p:spPr/>
        <p:txBody>
          <a:bodyPr/>
          <a:lstStyle/>
          <a:p>
            <a:r>
              <a:rPr lang="en-US" b="1" dirty="0"/>
              <a:t>What?</a:t>
            </a:r>
          </a:p>
          <a:p>
            <a:pPr lvl="1"/>
            <a:r>
              <a:rPr lang="en-US" dirty="0"/>
              <a:t>The ability to declare methods and types in block scope.</a:t>
            </a:r>
          </a:p>
          <a:p>
            <a:r>
              <a:rPr lang="en-US" b="1" dirty="0"/>
              <a:t>Why?</a:t>
            </a:r>
          </a:p>
          <a:p>
            <a:pPr marL="466298" lvl="1" indent="0">
              <a:buNone/>
            </a:pPr>
            <a:r>
              <a:rPr lang="en-US" dirty="0"/>
              <a:t>This is already (kind of) possible by using the </a:t>
            </a:r>
            <a:r>
              <a:rPr lang="en-US" dirty="0" err="1">
                <a:effectLst/>
                <a:latin typeface="Courier New" panose="02070309020205020404" pitchFamily="49" charset="0"/>
              </a:rPr>
              <a:t>Func</a:t>
            </a:r>
            <a:r>
              <a:rPr lang="en-US" dirty="0"/>
              <a:t> and </a:t>
            </a:r>
            <a:r>
              <a:rPr lang="en-US" dirty="0">
                <a:effectLst/>
                <a:latin typeface="Courier New" panose="02070309020205020404" pitchFamily="49" charset="0"/>
              </a:rPr>
              <a:t>Action</a:t>
            </a:r>
            <a:r>
              <a:rPr lang="en-US" dirty="0"/>
              <a:t> types with anonymous methods. However, they lack a few features:</a:t>
            </a:r>
          </a:p>
          <a:p>
            <a:pPr lvl="1"/>
            <a:r>
              <a:rPr lang="en-US" dirty="0"/>
              <a:t>Generics</a:t>
            </a:r>
          </a:p>
          <a:p>
            <a:pPr lvl="1"/>
            <a:r>
              <a:rPr lang="en-US" dirty="0"/>
              <a:t>ref and out parameters</a:t>
            </a:r>
          </a:p>
          <a:p>
            <a:pPr lvl="1"/>
            <a:r>
              <a:rPr lang="en-US" dirty="0" err="1"/>
              <a:t>params</a:t>
            </a:r>
            <a:endParaRPr lang="en-US" dirty="0"/>
          </a:p>
          <a:p>
            <a:endParaRPr lang="en-US" dirty="0"/>
          </a:p>
        </p:txBody>
      </p:sp>
    </p:spTree>
    <p:extLst>
      <p:ext uri="{BB962C8B-B14F-4D97-AF65-F5344CB8AC3E}">
        <p14:creationId xmlns:p14="http://schemas.microsoft.com/office/powerpoint/2010/main" val="3066243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functions</a:t>
            </a:r>
          </a:p>
        </p:txBody>
      </p:sp>
      <p:sp>
        <p:nvSpPr>
          <p:cNvPr id="4" name="Rectangle 3"/>
          <p:cNvSpPr/>
          <p:nvPr/>
        </p:nvSpPr>
        <p:spPr>
          <a:xfrm>
            <a:off x="855769" y="1495039"/>
            <a:ext cx="10860144" cy="5524704"/>
          </a:xfrm>
          <a:prstGeom prst="rect">
            <a:avLst/>
          </a:prstGeom>
        </p:spPr>
        <p:txBody>
          <a:bodyPr wrap="square">
            <a:spAutoFit/>
          </a:bodyPr>
          <a:lstStyle/>
          <a:p>
            <a:r>
              <a:rPr lang="en-US" sz="1632" dirty="0">
                <a:solidFill>
                  <a:srgbClr val="0000FF"/>
                </a:solidFill>
                <a:latin typeface="Consolas" panose="020B0609020204030204" pitchFamily="49" charset="0"/>
              </a:rPr>
              <a:t>public</a:t>
            </a:r>
            <a:r>
              <a:rPr lang="en-US" sz="1632" dirty="0">
                <a:solidFill>
                  <a:srgbClr val="000000"/>
                </a:solidFill>
                <a:latin typeface="Consolas" panose="020B0609020204030204" pitchFamily="49" charset="0"/>
              </a:rPr>
              <a:t> </a:t>
            </a:r>
            <a:r>
              <a:rPr lang="en-US" sz="1632" dirty="0">
                <a:solidFill>
                  <a:srgbClr val="2B91AF"/>
                </a:solidFill>
                <a:latin typeface="Consolas" panose="020B0609020204030204" pitchFamily="49" charset="0"/>
              </a:rPr>
              <a:t>Task</a:t>
            </a:r>
            <a:r>
              <a:rPr lang="en-US" sz="1632" dirty="0">
                <a:solidFill>
                  <a:srgbClr val="000000"/>
                </a:solidFill>
                <a:latin typeface="Consolas" panose="020B0609020204030204" pitchFamily="49" charset="0"/>
              </a:rPr>
              <a:t>&lt;</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&gt; </a:t>
            </a:r>
            <a:r>
              <a:rPr lang="en-US" sz="1632" dirty="0" err="1">
                <a:solidFill>
                  <a:srgbClr val="000000"/>
                </a:solidFill>
                <a:latin typeface="Consolas" panose="020B0609020204030204" pitchFamily="49" charset="0"/>
              </a:rPr>
              <a:t>PerformLongRunningWork</a:t>
            </a:r>
            <a:r>
              <a:rPr lang="en-US" sz="1632" dirty="0">
                <a:solidFill>
                  <a:srgbClr val="000000"/>
                </a:solidFill>
                <a:latin typeface="Consolas" panose="020B0609020204030204" pitchFamily="49" charset="0"/>
              </a:rPr>
              <a:t>(</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 address, </a:t>
            </a:r>
            <a:r>
              <a:rPr lang="en-US" sz="1632" dirty="0" err="1">
                <a:solidFill>
                  <a:srgbClr val="0000FF"/>
                </a:solidFill>
                <a:latin typeface="Consolas" panose="020B0609020204030204" pitchFamily="49" charset="0"/>
              </a:rPr>
              <a:t>int</a:t>
            </a:r>
            <a:r>
              <a:rPr lang="en-US" sz="1632" dirty="0">
                <a:solidFill>
                  <a:srgbClr val="000000"/>
                </a:solidFill>
                <a:latin typeface="Consolas" panose="020B0609020204030204" pitchFamily="49" charset="0"/>
              </a:rPr>
              <a:t> index, </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 name)</a:t>
            </a:r>
          </a:p>
          <a:p>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if</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string</a:t>
            </a:r>
            <a:r>
              <a:rPr lang="en-US" sz="1632" dirty="0" err="1">
                <a:solidFill>
                  <a:srgbClr val="000000"/>
                </a:solidFill>
                <a:latin typeface="Consolas" panose="020B0609020204030204" pitchFamily="49" charset="0"/>
              </a:rPr>
              <a:t>.IsNullOrWhiteSpace</a:t>
            </a:r>
            <a:r>
              <a:rPr lang="en-US" sz="1632" dirty="0">
                <a:solidFill>
                  <a:srgbClr val="000000"/>
                </a:solidFill>
                <a:latin typeface="Consolas" panose="020B0609020204030204" pitchFamily="49" charset="0"/>
              </a:rPr>
              <a:t>(address))</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throw</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new</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ArgumentException</a:t>
            </a:r>
            <a:r>
              <a:rPr lang="en-US" sz="1632" dirty="0">
                <a:solidFill>
                  <a:srgbClr val="000000"/>
                </a:solidFill>
                <a:latin typeface="Consolas" panose="020B0609020204030204" pitchFamily="49" charset="0"/>
              </a:rPr>
              <a:t>(message: </a:t>
            </a:r>
            <a:r>
              <a:rPr lang="en-US" sz="1632" dirty="0">
                <a:solidFill>
                  <a:srgbClr val="A31515"/>
                </a:solidFill>
                <a:latin typeface="Consolas" panose="020B0609020204030204" pitchFamily="49" charset="0"/>
              </a:rPr>
              <a:t>"An address is required"</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paramName</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nameof</a:t>
            </a:r>
            <a:r>
              <a:rPr lang="en-US" sz="1632" dirty="0">
                <a:solidFill>
                  <a:srgbClr val="000000"/>
                </a:solidFill>
                <a:latin typeface="Consolas" panose="020B0609020204030204" pitchFamily="49" charset="0"/>
              </a:rPr>
              <a:t>(address));</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if</a:t>
            </a:r>
            <a:r>
              <a:rPr lang="en-US" sz="1632" dirty="0">
                <a:solidFill>
                  <a:srgbClr val="000000"/>
                </a:solidFill>
                <a:latin typeface="Consolas" panose="020B0609020204030204" pitchFamily="49" charset="0"/>
              </a:rPr>
              <a:t> (index &lt; 0)</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throw</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new</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ArgumentOutOfRangeException</a:t>
            </a:r>
            <a:r>
              <a:rPr lang="en-US" sz="1632" dirty="0">
                <a:solidFill>
                  <a:srgbClr val="000000"/>
                </a:solidFill>
                <a:latin typeface="Consolas" panose="020B0609020204030204" pitchFamily="49" charset="0"/>
              </a:rPr>
              <a:t>(</a:t>
            </a:r>
            <a:r>
              <a:rPr lang="en-US" sz="1632" dirty="0" err="1">
                <a:solidFill>
                  <a:srgbClr val="000000"/>
                </a:solidFill>
                <a:latin typeface="Consolas" panose="020B0609020204030204" pitchFamily="49" charset="0"/>
              </a:rPr>
              <a:t>paramName</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nameof</a:t>
            </a:r>
            <a:r>
              <a:rPr lang="en-US" sz="1632" dirty="0">
                <a:solidFill>
                  <a:srgbClr val="000000"/>
                </a:solidFill>
                <a:latin typeface="Consolas" panose="020B0609020204030204" pitchFamily="49" charset="0"/>
              </a:rPr>
              <a:t>(index), message: </a:t>
            </a:r>
            <a:r>
              <a:rPr lang="en-US" sz="1632" dirty="0">
                <a:solidFill>
                  <a:srgbClr val="A31515"/>
                </a:solidFill>
                <a:latin typeface="Consolas" panose="020B0609020204030204" pitchFamily="49" charset="0"/>
              </a:rPr>
              <a:t>"The index must be non-negative"</a:t>
            </a:r>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if</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string</a:t>
            </a:r>
            <a:r>
              <a:rPr lang="en-US" sz="1632" dirty="0" err="1">
                <a:solidFill>
                  <a:srgbClr val="000000"/>
                </a:solidFill>
                <a:latin typeface="Consolas" panose="020B0609020204030204" pitchFamily="49" charset="0"/>
              </a:rPr>
              <a:t>.IsNullOrWhiteSpace</a:t>
            </a:r>
            <a:r>
              <a:rPr lang="en-US" sz="1632" dirty="0">
                <a:solidFill>
                  <a:srgbClr val="000000"/>
                </a:solidFill>
                <a:latin typeface="Consolas" panose="020B0609020204030204" pitchFamily="49" charset="0"/>
              </a:rPr>
              <a:t>(name))</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throw</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new</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ArgumentException</a:t>
            </a:r>
            <a:r>
              <a:rPr lang="en-US" sz="1632" dirty="0">
                <a:solidFill>
                  <a:srgbClr val="000000"/>
                </a:solidFill>
                <a:latin typeface="Consolas" panose="020B0609020204030204" pitchFamily="49" charset="0"/>
              </a:rPr>
              <a:t>(message: </a:t>
            </a:r>
            <a:r>
              <a:rPr lang="en-US" sz="1632" dirty="0">
                <a:solidFill>
                  <a:srgbClr val="A31515"/>
                </a:solidFill>
                <a:latin typeface="Consolas" panose="020B0609020204030204" pitchFamily="49" charset="0"/>
              </a:rPr>
              <a:t>"You must supply a name"</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paramName</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nameof</a:t>
            </a:r>
            <a:r>
              <a:rPr lang="en-US" sz="1632" dirty="0">
                <a:solidFill>
                  <a:srgbClr val="000000"/>
                </a:solidFill>
                <a:latin typeface="Consolas" panose="020B0609020204030204" pitchFamily="49" charset="0"/>
              </a:rPr>
              <a:t>(name));</a:t>
            </a:r>
          </a:p>
          <a:p>
            <a:endParaRPr lang="en-US" sz="1632" dirty="0">
              <a:solidFill>
                <a:srgbClr val="000000"/>
              </a:solidFill>
              <a:latin typeface="Consolas" panose="020B0609020204030204" pitchFamily="49" charset="0"/>
            </a:endParaRP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return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longRunningWorkImplementation</a:t>
            </a:r>
            <a:r>
              <a:rPr lang="en-US" sz="1632" dirty="0">
                <a:solidFill>
                  <a:srgbClr val="000000"/>
                </a:solidFill>
                <a:latin typeface="Consolas" panose="020B0609020204030204" pitchFamily="49" charset="0"/>
              </a:rPr>
              <a:t>();</a:t>
            </a:r>
          </a:p>
          <a:p>
            <a:endParaRPr lang="en-US" sz="1632" dirty="0">
              <a:solidFill>
                <a:srgbClr val="000000"/>
              </a:solidFill>
              <a:latin typeface="Consolas" panose="020B0609020204030204" pitchFamily="49" charset="0"/>
            </a:endParaRPr>
          </a:p>
          <a:p>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async</a:t>
            </a:r>
            <a:r>
              <a:rPr lang="en-US" sz="1632" dirty="0">
                <a:solidFill>
                  <a:srgbClr val="000000"/>
                </a:solidFill>
                <a:latin typeface="Consolas" panose="020B0609020204030204" pitchFamily="49" charset="0"/>
              </a:rPr>
              <a:t> </a:t>
            </a:r>
            <a:r>
              <a:rPr lang="en-US" sz="1632" dirty="0">
                <a:solidFill>
                  <a:srgbClr val="2B91AF"/>
                </a:solidFill>
                <a:latin typeface="Consolas" panose="020B0609020204030204" pitchFamily="49" charset="0"/>
              </a:rPr>
              <a:t>Task</a:t>
            </a:r>
            <a:r>
              <a:rPr lang="en-US" sz="1632" dirty="0">
                <a:solidFill>
                  <a:srgbClr val="000000"/>
                </a:solidFill>
                <a:latin typeface="Consolas" panose="020B0609020204030204" pitchFamily="49" charset="0"/>
              </a:rPr>
              <a:t>&lt;</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&gt; </a:t>
            </a:r>
            <a:r>
              <a:rPr lang="en-US" sz="1632" dirty="0" err="1">
                <a:solidFill>
                  <a:srgbClr val="000000"/>
                </a:solidFill>
                <a:latin typeface="Consolas" panose="020B0609020204030204" pitchFamily="49" charset="0"/>
              </a:rPr>
              <a:t>longRunningWorkImplementation</a:t>
            </a:r>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    {</a:t>
            </a:r>
          </a:p>
          <a:p>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var</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interimResult</a:t>
            </a:r>
            <a:r>
              <a:rPr lang="en-US" sz="1632" dirty="0">
                <a:solidFill>
                  <a:srgbClr val="000000"/>
                </a:solidFill>
                <a:latin typeface="Consolas" panose="020B0609020204030204" pitchFamily="49" charset="0"/>
              </a:rPr>
              <a:t> = </a:t>
            </a:r>
            <a:r>
              <a:rPr lang="en-US" sz="1632" dirty="0">
                <a:solidFill>
                  <a:srgbClr val="0000FF"/>
                </a:solidFill>
                <a:latin typeface="Consolas" panose="020B0609020204030204" pitchFamily="49" charset="0"/>
              </a:rPr>
              <a:t>await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FirstWork</a:t>
            </a:r>
            <a:r>
              <a:rPr lang="en-US" sz="1632" dirty="0">
                <a:solidFill>
                  <a:srgbClr val="000000"/>
                </a:solidFill>
                <a:latin typeface="Consolas" panose="020B0609020204030204" pitchFamily="49" charset="0"/>
              </a:rPr>
              <a:t>(address);</a:t>
            </a:r>
          </a:p>
          <a:p>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var</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secondResult</a:t>
            </a:r>
            <a:r>
              <a:rPr lang="en-US" sz="1632" dirty="0">
                <a:solidFill>
                  <a:srgbClr val="000000"/>
                </a:solidFill>
                <a:latin typeface="Consolas" panose="020B0609020204030204" pitchFamily="49" charset="0"/>
              </a:rPr>
              <a:t> = </a:t>
            </a:r>
            <a:r>
              <a:rPr lang="en-US" sz="1632" dirty="0">
                <a:solidFill>
                  <a:srgbClr val="0000FF"/>
                </a:solidFill>
                <a:latin typeface="Consolas" panose="020B0609020204030204" pitchFamily="49" charset="0"/>
              </a:rPr>
              <a:t>await</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SecondStep</a:t>
            </a:r>
            <a:r>
              <a:rPr lang="en-US" sz="1632" dirty="0">
                <a:solidFill>
                  <a:srgbClr val="000000"/>
                </a:solidFill>
                <a:latin typeface="Consolas" panose="020B0609020204030204" pitchFamily="49" charset="0"/>
              </a:rPr>
              <a:t>(index, name);</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return</a:t>
            </a:r>
            <a:r>
              <a:rPr lang="en-US" sz="1632" dirty="0">
                <a:solidFill>
                  <a:srgbClr val="000000"/>
                </a:solidFill>
                <a:latin typeface="Consolas" panose="020B0609020204030204" pitchFamily="49" charset="0"/>
              </a:rPr>
              <a:t> </a:t>
            </a:r>
            <a:r>
              <a:rPr lang="en-US" sz="1632" dirty="0">
                <a:solidFill>
                  <a:srgbClr val="A31515"/>
                </a:solidFill>
                <a:latin typeface="Consolas" panose="020B0609020204030204" pitchFamily="49" charset="0"/>
              </a:rPr>
              <a:t>$"The results are </a:t>
            </a:r>
            <a:r>
              <a:rPr lang="en-US" sz="1632" dirty="0">
                <a:solidFill>
                  <a:srgbClr val="000000"/>
                </a:solidFill>
                <a:latin typeface="Consolas" panose="020B0609020204030204" pitchFamily="49" charset="0"/>
              </a:rPr>
              <a:t>{</a:t>
            </a:r>
            <a:r>
              <a:rPr lang="en-US" sz="1632" dirty="0" err="1">
                <a:solidFill>
                  <a:srgbClr val="000000"/>
                </a:solidFill>
                <a:latin typeface="Consolas" panose="020B0609020204030204" pitchFamily="49" charset="0"/>
              </a:rPr>
              <a:t>interimResult</a:t>
            </a:r>
            <a:r>
              <a:rPr lang="en-US" sz="1632" dirty="0">
                <a:solidFill>
                  <a:srgbClr val="000000"/>
                </a:solidFill>
                <a:latin typeface="Consolas" panose="020B0609020204030204" pitchFamily="49" charset="0"/>
              </a:rPr>
              <a:t>}</a:t>
            </a:r>
            <a:r>
              <a:rPr lang="en-US" sz="1632" dirty="0">
                <a:solidFill>
                  <a:srgbClr val="A31515"/>
                </a:solidFill>
                <a:latin typeface="Consolas" panose="020B0609020204030204" pitchFamily="49" charset="0"/>
              </a:rPr>
              <a:t> and </a:t>
            </a:r>
            <a:r>
              <a:rPr lang="en-US" sz="1632" dirty="0">
                <a:solidFill>
                  <a:srgbClr val="000000"/>
                </a:solidFill>
                <a:latin typeface="Consolas" panose="020B0609020204030204" pitchFamily="49" charset="0"/>
              </a:rPr>
              <a:t>{</a:t>
            </a:r>
            <a:r>
              <a:rPr lang="en-US" sz="1632" dirty="0" err="1">
                <a:solidFill>
                  <a:srgbClr val="000000"/>
                </a:solidFill>
                <a:latin typeface="Consolas" panose="020B0609020204030204" pitchFamily="49" charset="0"/>
              </a:rPr>
              <a:t>secondResult</a:t>
            </a:r>
            <a:r>
              <a:rPr lang="en-US" sz="1632" dirty="0">
                <a:solidFill>
                  <a:srgbClr val="000000"/>
                </a:solidFill>
                <a:latin typeface="Consolas" panose="020B0609020204030204" pitchFamily="49" charset="0"/>
              </a:rPr>
              <a:t>}</a:t>
            </a:r>
            <a:r>
              <a:rPr lang="en-US" sz="1632" dirty="0">
                <a:solidFill>
                  <a:srgbClr val="A31515"/>
                </a:solidFill>
                <a:latin typeface="Consolas" panose="020B0609020204030204" pitchFamily="49" charset="0"/>
              </a:rPr>
              <a:t>. Enjoy."</a:t>
            </a:r>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    }</a:t>
            </a:r>
          </a:p>
          <a:p>
            <a:r>
              <a:rPr lang="en-US" sz="1632" dirty="0">
                <a:solidFill>
                  <a:srgbClr val="000000"/>
                </a:solidFill>
                <a:latin typeface="Consolas" panose="020B0609020204030204" pitchFamily="49" charset="0"/>
              </a:rPr>
              <a:t>}</a:t>
            </a:r>
          </a:p>
        </p:txBody>
      </p:sp>
      <p:cxnSp>
        <p:nvCxnSpPr>
          <p:cNvPr id="5" name="Straight Arrow Connector 4"/>
          <p:cNvCxnSpPr/>
          <p:nvPr/>
        </p:nvCxnSpPr>
        <p:spPr>
          <a:xfrm flipH="1">
            <a:off x="7167875" y="4892973"/>
            <a:ext cx="1239212" cy="24273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48381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expression bodied members</a:t>
            </a:r>
          </a:p>
        </p:txBody>
      </p:sp>
      <p:sp>
        <p:nvSpPr>
          <p:cNvPr id="4" name="Rectangle 3"/>
          <p:cNvSpPr/>
          <p:nvPr/>
        </p:nvSpPr>
        <p:spPr>
          <a:xfrm>
            <a:off x="855768" y="1724345"/>
            <a:ext cx="10413006" cy="4992506"/>
          </a:xfrm>
          <a:prstGeom prst="rect">
            <a:avLst/>
          </a:prstGeom>
        </p:spPr>
        <p:txBody>
          <a:bodyPr wrap="square">
            <a:spAutoFit/>
          </a:bodyPr>
          <a:lstStyle/>
          <a:p>
            <a:r>
              <a:rPr lang="en-US" sz="1836" dirty="0">
                <a:solidFill>
                  <a:srgbClr val="0000FF"/>
                </a:solidFill>
                <a:latin typeface="Consolas" panose="020B0609020204030204" pitchFamily="49" charset="0"/>
              </a:rPr>
              <a:t>class</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ExpressionMembersExample</a:t>
            </a:r>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8000"/>
                </a:solidFill>
                <a:latin typeface="Consolas" panose="020B0609020204030204" pitchFamily="49" charset="0"/>
              </a:rPr>
              <a:t>// Expression-bodied constructor</a:t>
            </a:r>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ExpressionMembersExample</a:t>
            </a:r>
            <a:r>
              <a:rPr lang="en-US" sz="1836" dirty="0">
                <a:solidFill>
                  <a:srgbClr val="000000"/>
                </a:solidFill>
                <a:latin typeface="Consolas" panose="020B0609020204030204" pitchFamily="49" charset="0"/>
              </a:rPr>
              <a:t>(</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 label) =&gt; </a:t>
            </a:r>
            <a:r>
              <a:rPr lang="en-US" sz="1836" dirty="0" err="1">
                <a:solidFill>
                  <a:srgbClr val="0000FF"/>
                </a:solidFill>
                <a:latin typeface="Consolas" panose="020B0609020204030204" pitchFamily="49" charset="0"/>
              </a:rPr>
              <a:t>this</a:t>
            </a:r>
            <a:r>
              <a:rPr lang="en-US" sz="1836" dirty="0" err="1">
                <a:solidFill>
                  <a:srgbClr val="000000"/>
                </a:solidFill>
                <a:latin typeface="Consolas" panose="020B0609020204030204" pitchFamily="49" charset="0"/>
              </a:rPr>
              <a:t>.Label</a:t>
            </a:r>
            <a:r>
              <a:rPr lang="en-US" sz="1836" dirty="0">
                <a:solidFill>
                  <a:srgbClr val="000000"/>
                </a:solidFill>
                <a:latin typeface="Consolas" panose="020B0609020204030204" pitchFamily="49" charset="0"/>
              </a:rPr>
              <a:t> = label;</a:t>
            </a:r>
          </a:p>
          <a:p>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a:solidFill>
                  <a:srgbClr val="008000"/>
                </a:solidFill>
                <a:latin typeface="Consolas" panose="020B0609020204030204" pitchFamily="49" charset="0"/>
              </a:rPr>
              <a:t>// Expression-bodied finalizer</a:t>
            </a:r>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ExpressionMembersExample</a:t>
            </a:r>
            <a:r>
              <a:rPr lang="en-US" sz="1836" dirty="0">
                <a:solidFill>
                  <a:srgbClr val="000000"/>
                </a:solidFill>
                <a:latin typeface="Consolas" panose="020B0609020204030204" pitchFamily="49" charset="0"/>
              </a:rPr>
              <a:t>() =&gt; </a:t>
            </a:r>
            <a:r>
              <a:rPr lang="en-US" sz="1836" dirty="0" err="1">
                <a:solidFill>
                  <a:srgbClr val="2B91AF"/>
                </a:solidFill>
                <a:latin typeface="Consolas" panose="020B0609020204030204" pitchFamily="49" charset="0"/>
              </a:rPr>
              <a:t>Console</a:t>
            </a:r>
            <a:r>
              <a:rPr lang="en-US" sz="1836" dirty="0" err="1">
                <a:solidFill>
                  <a:srgbClr val="000000"/>
                </a:solidFill>
                <a:latin typeface="Consolas" panose="020B0609020204030204" pitchFamily="49" charset="0"/>
              </a:rPr>
              <a:t>.Error.WriteLine</a:t>
            </a:r>
            <a:r>
              <a:rPr lang="en-US" sz="1836" dirty="0">
                <a:solidFill>
                  <a:srgbClr val="000000"/>
                </a:solidFill>
                <a:latin typeface="Consolas" panose="020B0609020204030204" pitchFamily="49" charset="0"/>
              </a:rPr>
              <a:t>(</a:t>
            </a:r>
            <a:r>
              <a:rPr lang="en-US" sz="1836" dirty="0">
                <a:solidFill>
                  <a:srgbClr val="A31515"/>
                </a:solidFill>
                <a:latin typeface="Consolas" panose="020B0609020204030204" pitchFamily="49" charset="0"/>
              </a:rPr>
              <a:t>"Finalized!"</a:t>
            </a:r>
            <a:r>
              <a:rPr lang="en-US" sz="1836" dirty="0">
                <a:solidFill>
                  <a:srgbClr val="000000"/>
                </a:solidFill>
                <a:latin typeface="Consolas" panose="020B0609020204030204" pitchFamily="49" charset="0"/>
              </a:rPr>
              <a:t>);</a:t>
            </a:r>
          </a:p>
          <a:p>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private</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 label;</a:t>
            </a:r>
          </a:p>
          <a:p>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a:solidFill>
                  <a:srgbClr val="008000"/>
                </a:solidFill>
                <a:latin typeface="Consolas" panose="020B0609020204030204" pitchFamily="49" charset="0"/>
              </a:rPr>
              <a:t>// Expression-bodied get / set accessors.</a:t>
            </a:r>
            <a:endParaRPr lang="en-US" sz="1836" dirty="0">
              <a:solidFill>
                <a:srgbClr val="000000"/>
              </a:solidFill>
              <a:latin typeface="Consolas" panose="020B0609020204030204" pitchFamily="49" charset="0"/>
            </a:endParaRP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 Label</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get</a:t>
            </a:r>
            <a:r>
              <a:rPr lang="en-US" sz="1836" dirty="0">
                <a:solidFill>
                  <a:srgbClr val="000000"/>
                </a:solidFill>
                <a:latin typeface="Consolas" panose="020B0609020204030204" pitchFamily="49" charset="0"/>
              </a:rPr>
              <a:t> =&gt; label;</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set</a:t>
            </a:r>
            <a:r>
              <a:rPr lang="en-US" sz="1836" dirty="0">
                <a:solidFill>
                  <a:srgbClr val="000000"/>
                </a:solidFill>
                <a:latin typeface="Consolas" panose="020B0609020204030204" pitchFamily="49" charset="0"/>
              </a:rPr>
              <a:t> =&gt; </a:t>
            </a:r>
            <a:r>
              <a:rPr lang="en-US" sz="1836" dirty="0" err="1">
                <a:solidFill>
                  <a:srgbClr val="0000FF"/>
                </a:solidFill>
                <a:latin typeface="Consolas" panose="020B0609020204030204" pitchFamily="49" charset="0"/>
              </a:rPr>
              <a:t>this</a:t>
            </a:r>
            <a:r>
              <a:rPr lang="en-US" sz="1836" dirty="0" err="1">
                <a:solidFill>
                  <a:srgbClr val="000000"/>
                </a:solidFill>
                <a:latin typeface="Consolas" panose="020B0609020204030204" pitchFamily="49" charset="0"/>
              </a:rPr>
              <a:t>.label</a:t>
            </a:r>
            <a:r>
              <a:rPr lang="en-US" sz="1836" dirty="0">
                <a:solidFill>
                  <a:srgbClr val="000000"/>
                </a:solidFill>
                <a:latin typeface="Consolas" panose="020B0609020204030204" pitchFamily="49" charset="0"/>
              </a:rPr>
              <a:t> = </a:t>
            </a:r>
            <a:r>
              <a:rPr lang="en-US" sz="1836" dirty="0">
                <a:solidFill>
                  <a:srgbClr val="0000FF"/>
                </a:solidFill>
                <a:latin typeface="Consolas" panose="020B0609020204030204" pitchFamily="49" charset="0"/>
              </a:rPr>
              <a:t>value</a:t>
            </a:r>
            <a:r>
              <a:rPr lang="en-US" sz="1836" dirty="0">
                <a:solidFill>
                  <a:srgbClr val="000000"/>
                </a:solidFill>
                <a:latin typeface="Consolas" panose="020B0609020204030204" pitchFamily="49" charset="0"/>
              </a:rPr>
              <a:t> ?? </a:t>
            </a:r>
            <a:r>
              <a:rPr lang="en-US" sz="1836" dirty="0">
                <a:solidFill>
                  <a:srgbClr val="A31515"/>
                </a:solidFill>
                <a:latin typeface="Consolas" panose="020B0609020204030204" pitchFamily="49" charset="0"/>
              </a:rPr>
              <a:t>"Default label"</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p>
          <a:p>
            <a:r>
              <a:rPr lang="en-US" sz="1836"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6235179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What is Azure Batch Service?</a:t>
            </a:r>
          </a:p>
        </p:txBody>
      </p:sp>
    </p:spTree>
    <p:extLst>
      <p:ext uri="{BB962C8B-B14F-4D97-AF65-F5344CB8AC3E}">
        <p14:creationId xmlns:p14="http://schemas.microsoft.com/office/powerpoint/2010/main" val="323107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expressions</a:t>
            </a:r>
          </a:p>
        </p:txBody>
      </p:sp>
      <p:sp>
        <p:nvSpPr>
          <p:cNvPr id="4" name="Rectangle 3"/>
          <p:cNvSpPr/>
          <p:nvPr/>
        </p:nvSpPr>
        <p:spPr>
          <a:xfrm>
            <a:off x="141410" y="1839655"/>
            <a:ext cx="12072742" cy="2855077"/>
          </a:xfrm>
          <a:prstGeom prst="rect">
            <a:avLst/>
          </a:prstGeom>
        </p:spPr>
        <p:txBody>
          <a:bodyPr wrap="square">
            <a:spAutoFit/>
          </a:bodyPr>
          <a:lstStyle/>
          <a:p>
            <a:r>
              <a:rPr lang="en-US" sz="1632" dirty="0">
                <a:solidFill>
                  <a:srgbClr val="0000FF"/>
                </a:solidFill>
                <a:latin typeface="Consolas" panose="020B0609020204030204" pitchFamily="49" charset="0"/>
              </a:rPr>
              <a:t>private</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ConfigResource</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loadedConfig</a:t>
            </a:r>
            <a:r>
              <a:rPr lang="en-US" sz="1632" dirty="0">
                <a:solidFill>
                  <a:srgbClr val="000000"/>
                </a:solidFill>
                <a:latin typeface="Consolas" panose="020B0609020204030204" pitchFamily="49" charset="0"/>
              </a:rPr>
              <a:t> = </a:t>
            </a:r>
            <a:r>
              <a:rPr lang="en-US" sz="1632" dirty="0" err="1">
                <a:solidFill>
                  <a:srgbClr val="000000"/>
                </a:solidFill>
                <a:latin typeface="Consolas" panose="020B0609020204030204" pitchFamily="49" charset="0"/>
              </a:rPr>
              <a:t>LoadConfigResourceOrDefault</a:t>
            </a:r>
            <a:r>
              <a:rPr lang="en-US" sz="1632" dirty="0">
                <a:solidFill>
                  <a:srgbClr val="000000"/>
                </a:solidFill>
                <a:latin typeface="Consolas" panose="020B0609020204030204" pitchFamily="49" charset="0"/>
              </a:rPr>
              <a:t>() ??</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throw</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new</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InvalidOperationException</a:t>
            </a:r>
            <a:r>
              <a:rPr lang="en-US" sz="1632" dirty="0">
                <a:solidFill>
                  <a:srgbClr val="000000"/>
                </a:solidFill>
                <a:latin typeface="Consolas" panose="020B0609020204030204" pitchFamily="49" charset="0"/>
              </a:rPr>
              <a:t>(</a:t>
            </a:r>
            <a:r>
              <a:rPr lang="en-US" sz="1632" dirty="0">
                <a:solidFill>
                  <a:srgbClr val="A31515"/>
                </a:solidFill>
                <a:latin typeface="Consolas" panose="020B0609020204030204" pitchFamily="49" charset="0"/>
              </a:rPr>
              <a:t>"Could not load config"</a:t>
            </a:r>
            <a:r>
              <a:rPr lang="en-US" sz="1632" dirty="0">
                <a:solidFill>
                  <a:srgbClr val="000000"/>
                </a:solidFill>
                <a:latin typeface="Consolas" panose="020B0609020204030204" pitchFamily="49" charset="0"/>
              </a:rPr>
              <a:t>);</a:t>
            </a:r>
          </a:p>
          <a:p>
            <a:endParaRPr lang="en-US" sz="1632" dirty="0">
              <a:solidFill>
                <a:srgbClr val="000000"/>
              </a:solidFill>
              <a:latin typeface="Consolas" panose="020B0609020204030204" pitchFamily="49" charset="0"/>
            </a:endParaRPr>
          </a:p>
          <a:p>
            <a:endParaRPr lang="en-US" sz="1632" dirty="0">
              <a:solidFill>
                <a:srgbClr val="000000"/>
              </a:solidFill>
              <a:latin typeface="Consolas" panose="020B0609020204030204" pitchFamily="49" charset="0"/>
            </a:endParaRPr>
          </a:p>
          <a:p>
            <a:r>
              <a:rPr lang="en-US" sz="1632" dirty="0">
                <a:solidFill>
                  <a:srgbClr val="0000FF"/>
                </a:solidFill>
                <a:latin typeface="Consolas" panose="020B0609020204030204" pitchFamily="49" charset="0"/>
              </a:rPr>
              <a:t>private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 _name;</a:t>
            </a:r>
          </a:p>
          <a:p>
            <a:r>
              <a:rPr lang="en-US" sz="1632" dirty="0">
                <a:solidFill>
                  <a:srgbClr val="0000FF"/>
                </a:solidFill>
                <a:latin typeface="Consolas" panose="020B0609020204030204" pitchFamily="49" charset="0"/>
              </a:rPr>
              <a:t>public</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string</a:t>
            </a:r>
            <a:r>
              <a:rPr lang="en-US" sz="1632" dirty="0">
                <a:solidFill>
                  <a:srgbClr val="000000"/>
                </a:solidFill>
                <a:latin typeface="Consolas" panose="020B0609020204030204" pitchFamily="49" charset="0"/>
              </a:rPr>
              <a:t> Name</a:t>
            </a:r>
          </a:p>
          <a:p>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get</a:t>
            </a:r>
            <a:r>
              <a:rPr lang="en-US" sz="1632" dirty="0">
                <a:solidFill>
                  <a:srgbClr val="000000"/>
                </a:solidFill>
                <a:latin typeface="Consolas" panose="020B0609020204030204" pitchFamily="49" charset="0"/>
              </a:rPr>
              <a:t> =&gt; _name;</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set</a:t>
            </a:r>
            <a:r>
              <a:rPr lang="en-US" sz="1632" dirty="0">
                <a:solidFill>
                  <a:srgbClr val="000000"/>
                </a:solidFill>
                <a:latin typeface="Consolas" panose="020B0609020204030204" pitchFamily="49" charset="0"/>
              </a:rPr>
              <a:t> =&gt; _name = </a:t>
            </a:r>
            <a:r>
              <a:rPr lang="en-US" sz="1632" dirty="0">
                <a:solidFill>
                  <a:srgbClr val="0000FF"/>
                </a:solidFill>
                <a:latin typeface="Consolas" panose="020B0609020204030204" pitchFamily="49" charset="0"/>
              </a:rPr>
              <a:t>value</a:t>
            </a:r>
            <a:r>
              <a:rPr lang="en-US" sz="1632" dirty="0">
                <a:solidFill>
                  <a:srgbClr val="000000"/>
                </a:solidFill>
                <a:latin typeface="Consolas" panose="020B0609020204030204" pitchFamily="49" charset="0"/>
              </a:rPr>
              <a:t> ??</a:t>
            </a:r>
          </a:p>
          <a:p>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throw</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new</a:t>
            </a:r>
            <a:r>
              <a:rPr lang="en-US" sz="1632" dirty="0">
                <a:solidFill>
                  <a:srgbClr val="000000"/>
                </a:solidFill>
                <a:latin typeface="Consolas" panose="020B0609020204030204" pitchFamily="49" charset="0"/>
              </a:rPr>
              <a:t> </a:t>
            </a:r>
            <a:r>
              <a:rPr lang="en-US" sz="1632" dirty="0" err="1">
                <a:solidFill>
                  <a:srgbClr val="2B91AF"/>
                </a:solidFill>
                <a:latin typeface="Consolas" panose="020B0609020204030204" pitchFamily="49" charset="0"/>
              </a:rPr>
              <a:t>ArgumentNullException</a:t>
            </a:r>
            <a:r>
              <a:rPr lang="en-US" sz="1632" dirty="0">
                <a:solidFill>
                  <a:srgbClr val="000000"/>
                </a:solidFill>
                <a:latin typeface="Consolas" panose="020B0609020204030204" pitchFamily="49" charset="0"/>
              </a:rPr>
              <a:t>(</a:t>
            </a:r>
            <a:r>
              <a:rPr lang="en-US" sz="1632" dirty="0" err="1">
                <a:solidFill>
                  <a:srgbClr val="000000"/>
                </a:solidFill>
                <a:latin typeface="Consolas" panose="020B0609020204030204" pitchFamily="49" charset="0"/>
              </a:rPr>
              <a:t>paramName</a:t>
            </a:r>
            <a:r>
              <a:rPr lang="en-US" sz="1632" dirty="0">
                <a:solidFill>
                  <a:srgbClr val="000000"/>
                </a:solidFill>
                <a:latin typeface="Consolas" panose="020B0609020204030204" pitchFamily="49" charset="0"/>
              </a:rPr>
              <a:t>: </a:t>
            </a:r>
            <a:r>
              <a:rPr lang="en-US" sz="1632" dirty="0" err="1">
                <a:solidFill>
                  <a:srgbClr val="0000FF"/>
                </a:solidFill>
                <a:latin typeface="Consolas" panose="020B0609020204030204" pitchFamily="49" charset="0"/>
              </a:rPr>
              <a:t>nameof</a:t>
            </a:r>
            <a:r>
              <a:rPr lang="en-US" sz="1632" dirty="0">
                <a:solidFill>
                  <a:srgbClr val="000000"/>
                </a:solidFill>
                <a:latin typeface="Consolas" panose="020B0609020204030204" pitchFamily="49" charset="0"/>
              </a:rPr>
              <a:t>(</a:t>
            </a:r>
            <a:r>
              <a:rPr lang="en-US" sz="1632" dirty="0">
                <a:solidFill>
                  <a:srgbClr val="0000FF"/>
                </a:solidFill>
                <a:latin typeface="Consolas" panose="020B0609020204030204" pitchFamily="49" charset="0"/>
              </a:rPr>
              <a:t>value</a:t>
            </a:r>
            <a:r>
              <a:rPr lang="en-US" sz="1632" dirty="0">
                <a:solidFill>
                  <a:srgbClr val="000000"/>
                </a:solidFill>
                <a:latin typeface="Consolas" panose="020B0609020204030204" pitchFamily="49" charset="0"/>
              </a:rPr>
              <a:t>), message: </a:t>
            </a:r>
            <a:r>
              <a:rPr lang="en-US" sz="1632" dirty="0">
                <a:solidFill>
                  <a:srgbClr val="A31515"/>
                </a:solidFill>
                <a:latin typeface="Consolas" panose="020B0609020204030204" pitchFamily="49" charset="0"/>
              </a:rPr>
              <a:t>"New name must not be null"</a:t>
            </a:r>
            <a:r>
              <a:rPr lang="en-US" sz="1632" dirty="0">
                <a:solidFill>
                  <a:srgbClr val="000000"/>
                </a:solidFill>
                <a:latin typeface="Consolas" panose="020B0609020204030204" pitchFamily="49" charset="0"/>
              </a:rPr>
              <a:t>);</a:t>
            </a:r>
          </a:p>
          <a:p>
            <a:r>
              <a:rPr lang="en-US" sz="1632"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61073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t>
            </a:r>
            <a:r>
              <a:rPr lang="en-US" dirty="0" err="1"/>
              <a:t>async</a:t>
            </a:r>
            <a:r>
              <a:rPr lang="en-US" dirty="0"/>
              <a:t> return types</a:t>
            </a:r>
          </a:p>
        </p:txBody>
      </p:sp>
      <p:sp>
        <p:nvSpPr>
          <p:cNvPr id="5" name="Rectangle 4"/>
          <p:cNvSpPr/>
          <p:nvPr/>
        </p:nvSpPr>
        <p:spPr>
          <a:xfrm>
            <a:off x="855768" y="4046983"/>
            <a:ext cx="6217356" cy="1534858"/>
          </a:xfrm>
          <a:prstGeom prst="rect">
            <a:avLst/>
          </a:prstGeom>
        </p:spPr>
        <p:txBody>
          <a:bodyPr>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async</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ValueTask</a:t>
            </a:r>
            <a:r>
              <a:rPr lang="en-US" sz="1836" dirty="0">
                <a:solidFill>
                  <a:srgbClr val="000000"/>
                </a:solidFill>
                <a:latin typeface="Consolas" panose="020B0609020204030204" pitchFamily="49" charset="0"/>
              </a:rPr>
              <a:t>&lt;</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&gt; </a:t>
            </a:r>
            <a:r>
              <a:rPr lang="en-US" sz="1836" dirty="0" err="1">
                <a:solidFill>
                  <a:srgbClr val="000000"/>
                </a:solidFill>
                <a:latin typeface="Consolas" panose="020B0609020204030204" pitchFamily="49" charset="0"/>
              </a:rPr>
              <a:t>Func</a:t>
            </a:r>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await</a:t>
            </a:r>
            <a:r>
              <a:rPr lang="en-US" sz="1836" dirty="0">
                <a:solidFill>
                  <a:srgbClr val="000000"/>
                </a:solidFill>
                <a:latin typeface="Consolas" panose="020B0609020204030204" pitchFamily="49" charset="0"/>
              </a:rPr>
              <a:t> </a:t>
            </a:r>
            <a:r>
              <a:rPr lang="en-US" sz="1836" dirty="0" err="1">
                <a:solidFill>
                  <a:srgbClr val="2B91AF"/>
                </a:solidFill>
                <a:latin typeface="Consolas" panose="020B0609020204030204" pitchFamily="49" charset="0"/>
              </a:rPr>
              <a:t>Task</a:t>
            </a:r>
            <a:r>
              <a:rPr lang="en-US" sz="1836" dirty="0" err="1">
                <a:solidFill>
                  <a:srgbClr val="000000"/>
                </a:solidFill>
                <a:latin typeface="Consolas" panose="020B0609020204030204" pitchFamily="49" charset="0"/>
              </a:rPr>
              <a:t>.Delay</a:t>
            </a:r>
            <a:r>
              <a:rPr lang="en-US" sz="1836" dirty="0">
                <a:solidFill>
                  <a:srgbClr val="000000"/>
                </a:solidFill>
                <a:latin typeface="Consolas" panose="020B0609020204030204" pitchFamily="49" charset="0"/>
              </a:rPr>
              <a:t>(100);</a:t>
            </a:r>
          </a:p>
          <a:p>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5;</a:t>
            </a:r>
          </a:p>
          <a:p>
            <a:r>
              <a:rPr lang="en-US" sz="1836" dirty="0">
                <a:solidFill>
                  <a:srgbClr val="000000"/>
                </a:solidFill>
                <a:latin typeface="Consolas" panose="020B0609020204030204" pitchFamily="49" charset="0"/>
              </a:rPr>
              <a:t>}</a:t>
            </a:r>
          </a:p>
        </p:txBody>
      </p:sp>
      <p:sp>
        <p:nvSpPr>
          <p:cNvPr id="6" name="TextBox 5"/>
          <p:cNvSpPr txBox="1"/>
          <p:nvPr/>
        </p:nvSpPr>
        <p:spPr>
          <a:xfrm>
            <a:off x="855768" y="1954634"/>
            <a:ext cx="11986409" cy="958583"/>
          </a:xfrm>
          <a:prstGeom prst="rect">
            <a:avLst/>
          </a:prstGeom>
          <a:noFill/>
        </p:spPr>
        <p:txBody>
          <a:bodyPr wrap="none" rtlCol="0">
            <a:spAutoFit/>
          </a:bodyPr>
          <a:lstStyle/>
          <a:p>
            <a:r>
              <a:rPr lang="en-US" sz="1836" dirty="0"/>
              <a:t>Can return types other than Task/void (they must still satisfy the </a:t>
            </a:r>
            <a:r>
              <a:rPr lang="en-US" sz="1836" dirty="0" err="1"/>
              <a:t>async</a:t>
            </a:r>
            <a:r>
              <a:rPr lang="en-US" sz="1836" dirty="0"/>
              <a:t> pattern)</a:t>
            </a:r>
          </a:p>
          <a:p>
            <a:endParaRPr lang="en-US" sz="1836" dirty="0"/>
          </a:p>
          <a:p>
            <a:r>
              <a:rPr lang="en-US" sz="1836" dirty="0"/>
              <a:t>e.g. </a:t>
            </a:r>
            <a:r>
              <a:rPr lang="en-US" sz="1836" dirty="0" err="1"/>
              <a:t>ValueTask</a:t>
            </a:r>
            <a:r>
              <a:rPr lang="en-US" sz="1836" dirty="0"/>
              <a:t> (from </a:t>
            </a:r>
            <a:r>
              <a:rPr lang="en-US" sz="1836" dirty="0" err="1"/>
              <a:t>nuget</a:t>
            </a:r>
            <a:r>
              <a:rPr lang="en-US" sz="1836" dirty="0"/>
              <a:t> </a:t>
            </a:r>
            <a:r>
              <a:rPr lang="en-US" sz="1836" dirty="0" err="1"/>
              <a:t>System.Threading.Tasks.Extensions</a:t>
            </a:r>
            <a:r>
              <a:rPr lang="en-US" sz="1836" dirty="0"/>
              <a:t>) can be a performance optimization in tight loops</a:t>
            </a:r>
          </a:p>
        </p:txBody>
      </p:sp>
    </p:spTree>
    <p:extLst>
      <p:ext uri="{BB962C8B-B14F-4D97-AF65-F5344CB8AC3E}">
        <p14:creationId xmlns:p14="http://schemas.microsoft.com/office/powerpoint/2010/main" val="34014261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 literal syntax improvements</a:t>
            </a:r>
          </a:p>
        </p:txBody>
      </p:sp>
      <p:sp>
        <p:nvSpPr>
          <p:cNvPr id="4" name="Rectangle 3"/>
          <p:cNvSpPr/>
          <p:nvPr/>
        </p:nvSpPr>
        <p:spPr>
          <a:xfrm>
            <a:off x="855768" y="1724345"/>
            <a:ext cx="11166754" cy="4416232"/>
          </a:xfrm>
          <a:prstGeom prst="rect">
            <a:avLst/>
          </a:prstGeom>
        </p:spPr>
        <p:txBody>
          <a:bodyPr wrap="square">
            <a:spAutoFit/>
          </a:bodyPr>
          <a:lstStyle/>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One = 0b0001;</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Two = 0b0010;</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Four = 0b0100;</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Eight = 0b1000;</a:t>
            </a:r>
          </a:p>
          <a:p>
            <a:endParaRPr lang="en-US" sz="1836" dirty="0">
              <a:solidFill>
                <a:srgbClr val="000000"/>
              </a:solidFill>
              <a:latin typeface="Consolas" panose="020B0609020204030204" pitchFamily="49" charset="0"/>
            </a:endParaRP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Sixteen = 0b0001_0000;</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ThirtyTwo</a:t>
            </a:r>
            <a:r>
              <a:rPr lang="en-US" sz="1836" dirty="0">
                <a:solidFill>
                  <a:srgbClr val="000000"/>
                </a:solidFill>
                <a:latin typeface="Consolas" panose="020B0609020204030204" pitchFamily="49" charset="0"/>
              </a:rPr>
              <a:t> = 0b0010_0000;</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SixtyFour</a:t>
            </a:r>
            <a:r>
              <a:rPr lang="en-US" sz="1836" dirty="0">
                <a:solidFill>
                  <a:srgbClr val="000000"/>
                </a:solidFill>
                <a:latin typeface="Consolas" panose="020B0609020204030204" pitchFamily="49" charset="0"/>
              </a:rPr>
              <a:t> = 0b0100_0000;</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OneHundredTwentyEight</a:t>
            </a:r>
            <a:r>
              <a:rPr lang="en-US" sz="1836" dirty="0">
                <a:solidFill>
                  <a:srgbClr val="000000"/>
                </a:solidFill>
                <a:latin typeface="Consolas" panose="020B0609020204030204" pitchFamily="49" charset="0"/>
              </a:rPr>
              <a:t> = 0b1000_0000;</a:t>
            </a:r>
          </a:p>
          <a:p>
            <a:endParaRPr lang="en-US" sz="1836" dirty="0">
              <a:solidFill>
                <a:srgbClr val="000000"/>
              </a:solidFill>
              <a:latin typeface="Consolas" panose="020B0609020204030204" pitchFamily="49" charset="0"/>
            </a:endParaRP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long</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BillionsAndBillions</a:t>
            </a:r>
            <a:r>
              <a:rPr lang="en-US" sz="1836" dirty="0">
                <a:solidFill>
                  <a:srgbClr val="000000"/>
                </a:solidFill>
                <a:latin typeface="Consolas" panose="020B0609020204030204" pitchFamily="49" charset="0"/>
              </a:rPr>
              <a:t> = 100_000_000_000;</a:t>
            </a:r>
          </a:p>
          <a:p>
            <a:endParaRPr lang="en-US" sz="1836" dirty="0">
              <a:solidFill>
                <a:srgbClr val="000000"/>
              </a:solidFill>
              <a:latin typeface="Consolas" panose="020B0609020204030204" pitchFamily="49" charset="0"/>
            </a:endParaRPr>
          </a:p>
          <a:p>
            <a:r>
              <a:rPr lang="fr-FR" sz="1836" dirty="0">
                <a:solidFill>
                  <a:srgbClr val="0000FF"/>
                </a:solidFill>
                <a:latin typeface="Consolas" panose="020B0609020204030204" pitchFamily="49" charset="0"/>
              </a:rPr>
              <a:t>public</a:t>
            </a:r>
            <a:r>
              <a:rPr lang="fr-FR" sz="1836" dirty="0">
                <a:solidFill>
                  <a:srgbClr val="000000"/>
                </a:solidFill>
                <a:latin typeface="Consolas" panose="020B0609020204030204" pitchFamily="49" charset="0"/>
              </a:rPr>
              <a:t> </a:t>
            </a:r>
            <a:r>
              <a:rPr lang="fr-FR" sz="1836" dirty="0" err="1">
                <a:solidFill>
                  <a:srgbClr val="0000FF"/>
                </a:solidFill>
                <a:latin typeface="Consolas" panose="020B0609020204030204" pitchFamily="49" charset="0"/>
              </a:rPr>
              <a:t>const</a:t>
            </a:r>
            <a:r>
              <a:rPr lang="fr-FR" sz="1836" dirty="0">
                <a:solidFill>
                  <a:srgbClr val="000000"/>
                </a:solidFill>
                <a:latin typeface="Consolas" panose="020B0609020204030204" pitchFamily="49" charset="0"/>
              </a:rPr>
              <a:t> </a:t>
            </a:r>
            <a:r>
              <a:rPr lang="fr-FR" sz="1836" dirty="0">
                <a:solidFill>
                  <a:srgbClr val="0000FF"/>
                </a:solidFill>
                <a:latin typeface="Consolas" panose="020B0609020204030204" pitchFamily="49" charset="0"/>
              </a:rPr>
              <a:t>double</a:t>
            </a:r>
            <a:r>
              <a:rPr lang="fr-FR" sz="1836" dirty="0">
                <a:solidFill>
                  <a:srgbClr val="000000"/>
                </a:solidFill>
                <a:latin typeface="Consolas" panose="020B0609020204030204" pitchFamily="49" charset="0"/>
              </a:rPr>
              <a:t> </a:t>
            </a:r>
            <a:r>
              <a:rPr lang="fr-FR" sz="1836" dirty="0" err="1">
                <a:solidFill>
                  <a:srgbClr val="000000"/>
                </a:solidFill>
                <a:latin typeface="Consolas" panose="020B0609020204030204" pitchFamily="49" charset="0"/>
              </a:rPr>
              <a:t>AvogadroConstant</a:t>
            </a:r>
            <a:r>
              <a:rPr lang="fr-FR" sz="1836" dirty="0">
                <a:solidFill>
                  <a:srgbClr val="000000"/>
                </a:solidFill>
                <a:latin typeface="Consolas" panose="020B0609020204030204" pitchFamily="49" charset="0"/>
              </a:rPr>
              <a:t> = 6.022_140_857_747_474e23;</a:t>
            </a:r>
          </a:p>
          <a:p>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decimal</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GoldenRatio</a:t>
            </a:r>
            <a:r>
              <a:rPr lang="en-US" sz="1836" dirty="0">
                <a:solidFill>
                  <a:srgbClr val="000000"/>
                </a:solidFill>
                <a:latin typeface="Consolas" panose="020B0609020204030204" pitchFamily="49" charset="0"/>
              </a:rPr>
              <a:t> = 1.618_033_988_749_894_848_204_586_834_365_638_117_720_309_179M;</a:t>
            </a:r>
          </a:p>
        </p:txBody>
      </p:sp>
      <p:sp>
        <p:nvSpPr>
          <p:cNvPr id="5" name="TextBox 4"/>
          <p:cNvSpPr txBox="1"/>
          <p:nvPr/>
        </p:nvSpPr>
        <p:spPr>
          <a:xfrm>
            <a:off x="5813683" y="2222917"/>
            <a:ext cx="1505626" cy="382308"/>
          </a:xfrm>
          <a:prstGeom prst="rect">
            <a:avLst/>
          </a:prstGeom>
          <a:noFill/>
        </p:spPr>
        <p:txBody>
          <a:bodyPr wrap="none" rtlCol="0">
            <a:spAutoFit/>
          </a:bodyPr>
          <a:lstStyle/>
          <a:p>
            <a:r>
              <a:rPr lang="en-US" sz="1836" dirty="0"/>
              <a:t>Binary literal</a:t>
            </a:r>
          </a:p>
        </p:txBody>
      </p:sp>
      <p:sp>
        <p:nvSpPr>
          <p:cNvPr id="6" name="TextBox 5"/>
          <p:cNvSpPr txBox="1"/>
          <p:nvPr/>
        </p:nvSpPr>
        <p:spPr>
          <a:xfrm>
            <a:off x="7921622" y="3325253"/>
            <a:ext cx="1759365" cy="382308"/>
          </a:xfrm>
          <a:prstGeom prst="rect">
            <a:avLst/>
          </a:prstGeom>
          <a:noFill/>
        </p:spPr>
        <p:txBody>
          <a:bodyPr wrap="none" rtlCol="0">
            <a:spAutoFit/>
          </a:bodyPr>
          <a:lstStyle/>
          <a:p>
            <a:r>
              <a:rPr lang="en-US" sz="1836" dirty="0"/>
              <a:t>Digit separator</a:t>
            </a:r>
          </a:p>
        </p:txBody>
      </p:sp>
    </p:spTree>
    <p:extLst>
      <p:ext uri="{BB962C8B-B14F-4D97-AF65-F5344CB8AC3E}">
        <p14:creationId xmlns:p14="http://schemas.microsoft.com/office/powerpoint/2010/main" val="20975807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0928482" cy="1351952"/>
          </a:xfrm>
        </p:spPr>
        <p:txBody>
          <a:bodyPr/>
          <a:lstStyle/>
          <a:p>
            <a:r>
              <a:rPr lang="en-US" dirty="0"/>
              <a:t>Things that didn’t make the cut (but may later)</a:t>
            </a:r>
          </a:p>
        </p:txBody>
      </p:sp>
      <p:sp>
        <p:nvSpPr>
          <p:cNvPr id="3" name="Content Placeholder 2"/>
          <p:cNvSpPr>
            <a:spLocks noGrp="1"/>
          </p:cNvSpPr>
          <p:nvPr>
            <p:ph idx="1"/>
          </p:nvPr>
        </p:nvSpPr>
        <p:spPr/>
        <p:txBody>
          <a:bodyPr/>
          <a:lstStyle/>
          <a:p>
            <a:r>
              <a:rPr lang="en-US" dirty="0"/>
              <a:t>Non nullable reference types</a:t>
            </a:r>
          </a:p>
          <a:p>
            <a:r>
              <a:rPr lang="en-US" dirty="0"/>
              <a:t>Records</a:t>
            </a:r>
          </a:p>
          <a:p>
            <a:r>
              <a:rPr lang="en-US" dirty="0"/>
              <a:t>Advanced pattern matching scenarios</a:t>
            </a:r>
          </a:p>
          <a:p>
            <a:endParaRPr lang="en-US" dirty="0"/>
          </a:p>
          <a:p>
            <a:endParaRPr lang="en-US" dirty="0"/>
          </a:p>
          <a:p>
            <a:pPr marL="0" indent="0">
              <a:buNone/>
            </a:pPr>
            <a:r>
              <a:rPr lang="en-US" dirty="0">
                <a:hlinkClick r:id="rId3"/>
              </a:rPr>
              <a:t>https://github.com/dotnet/roslyn/issues</a:t>
            </a:r>
            <a:r>
              <a:rPr lang="en-US" dirty="0"/>
              <a:t> + “Feature Request”</a:t>
            </a:r>
          </a:p>
          <a:p>
            <a:pPr marL="0" indent="0">
              <a:buNone/>
            </a:pPr>
            <a:endParaRPr lang="en-US" dirty="0"/>
          </a:p>
        </p:txBody>
      </p:sp>
    </p:spTree>
    <p:extLst>
      <p:ext uri="{BB962C8B-B14F-4D97-AF65-F5344CB8AC3E}">
        <p14:creationId xmlns:p14="http://schemas.microsoft.com/office/powerpoint/2010/main" val="23931236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Questions?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4898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New Visual Studio 2017 Features</a:t>
            </a:r>
          </a:p>
        </p:txBody>
      </p:sp>
      <p:sp>
        <p:nvSpPr>
          <p:cNvPr id="3" name="Subtitle 2"/>
          <p:cNvSpPr>
            <a:spLocks noGrp="1"/>
          </p:cNvSpPr>
          <p:nvPr>
            <p:ph type="subTitle" idx="1"/>
          </p:nvPr>
        </p:nvSpPr>
        <p:spPr/>
        <p:txBody>
          <a:bodyPr/>
          <a:lstStyle/>
          <a:p>
            <a:endParaRPr lang="en-US" dirty="0"/>
          </a:p>
        </p:txBody>
      </p:sp>
      <p:pic>
        <p:nvPicPr>
          <p:cNvPr id="3074" name="Picture 2" descr="Image result for visual studio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1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setup experience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016" y="1364720"/>
            <a:ext cx="9988442" cy="5443701"/>
          </a:xfrm>
          <a:prstGeom prst="rect">
            <a:avLst/>
          </a:prstGeom>
        </p:spPr>
      </p:pic>
    </p:spTree>
    <p:extLst>
      <p:ext uri="{BB962C8B-B14F-4D97-AF65-F5344CB8AC3E}">
        <p14:creationId xmlns:p14="http://schemas.microsoft.com/office/powerpoint/2010/main" val="193320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a:t>
            </a:r>
          </a:p>
        </p:txBody>
      </p:sp>
      <p:sp>
        <p:nvSpPr>
          <p:cNvPr id="3" name="Content Placeholder 2"/>
          <p:cNvSpPr>
            <a:spLocks noGrp="1"/>
          </p:cNvSpPr>
          <p:nvPr>
            <p:ph idx="1"/>
          </p:nvPr>
        </p:nvSpPr>
        <p:spPr/>
        <p:txBody>
          <a:bodyPr>
            <a:normAutofit/>
          </a:bodyPr>
          <a:lstStyle/>
          <a:p>
            <a:r>
              <a:rPr lang="en-US" sz="4080" dirty="0">
                <a:solidFill>
                  <a:srgbClr val="0070C0"/>
                </a:solidFill>
              </a:rPr>
              <a:t>Faster Startup</a:t>
            </a:r>
          </a:p>
          <a:p>
            <a:r>
              <a:rPr lang="en-US" sz="4080" dirty="0">
                <a:solidFill>
                  <a:srgbClr val="0070C0"/>
                </a:solidFill>
              </a:rPr>
              <a:t>Faster Solution load</a:t>
            </a:r>
          </a:p>
          <a:p>
            <a:r>
              <a:rPr lang="en-US" sz="4080" dirty="0">
                <a:solidFill>
                  <a:srgbClr val="0070C0"/>
                </a:solidFill>
              </a:rPr>
              <a:t>Faster builds</a:t>
            </a:r>
          </a:p>
          <a:p>
            <a:r>
              <a:rPr lang="en-US" sz="4080" dirty="0">
                <a:solidFill>
                  <a:srgbClr val="0070C0"/>
                </a:solidFill>
              </a:rPr>
              <a:t>Less memory</a:t>
            </a:r>
          </a:p>
        </p:txBody>
      </p:sp>
    </p:spTree>
    <p:extLst>
      <p:ext uri="{BB962C8B-B14F-4D97-AF65-F5344CB8AC3E}">
        <p14:creationId xmlns:p14="http://schemas.microsoft.com/office/powerpoint/2010/main" val="1562552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VS2017_LoadTi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81" y="-1"/>
            <a:ext cx="12434996" cy="6994526"/>
          </a:xfrm>
        </p:spPr>
      </p:pic>
    </p:spTree>
    <p:extLst>
      <p:ext uri="{BB962C8B-B14F-4D97-AF65-F5344CB8AC3E}">
        <p14:creationId xmlns:p14="http://schemas.microsoft.com/office/powerpoint/2010/main" val="31822663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Studio Performance Center</a:t>
            </a:r>
          </a:p>
        </p:txBody>
      </p:sp>
      <p:sp>
        <p:nvSpPr>
          <p:cNvPr id="3" name="Content Placeholder 2"/>
          <p:cNvSpPr>
            <a:spLocks noGrp="1"/>
          </p:cNvSpPr>
          <p:nvPr>
            <p:ph idx="1"/>
          </p:nvPr>
        </p:nvSpPr>
        <p:spPr/>
        <p:txBody>
          <a:bodyPr>
            <a:normAutofit/>
          </a:bodyPr>
          <a:lstStyle/>
          <a:p>
            <a:r>
              <a:rPr lang="en-US" sz="3672" dirty="0"/>
              <a:t>Can help you optimize your IDE start-up time. </a:t>
            </a:r>
          </a:p>
          <a:p>
            <a:r>
              <a:rPr lang="en-US" sz="3672" dirty="0"/>
              <a:t>The Performance Center lists all the extensions and tool windows that might slow down the IDE startup. </a:t>
            </a:r>
          </a:p>
          <a:p>
            <a:pPr lvl="1"/>
            <a:r>
              <a:rPr lang="en-US" sz="3264" dirty="0"/>
              <a:t>You can use it to improve startup performance by determining when extensions start, or whether tool windows are open at startup.</a:t>
            </a:r>
          </a:p>
        </p:txBody>
      </p:sp>
    </p:spTree>
    <p:extLst>
      <p:ext uri="{BB962C8B-B14F-4D97-AF65-F5344CB8AC3E}">
        <p14:creationId xmlns:p14="http://schemas.microsoft.com/office/powerpoint/2010/main" val="126483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 Batch Service?</a:t>
            </a:r>
          </a:p>
        </p:txBody>
      </p:sp>
      <p:sp>
        <p:nvSpPr>
          <p:cNvPr id="4" name="Text Placeholder 3"/>
          <p:cNvSpPr>
            <a:spLocks noGrp="1"/>
          </p:cNvSpPr>
          <p:nvPr>
            <p:ph type="body" sz="quarter" idx="10"/>
          </p:nvPr>
        </p:nvSpPr>
        <p:spPr>
          <a:xfrm>
            <a:off x="283717" y="1820862"/>
            <a:ext cx="6095998" cy="3656386"/>
          </a:xfrm>
        </p:spPr>
        <p:txBody>
          <a:bodyPr/>
          <a:lstStyle/>
          <a:p>
            <a:pPr lvl="1"/>
            <a:r>
              <a:rPr lang="en-US" sz="2400" dirty="0"/>
              <a:t>A platform service for running </a:t>
            </a:r>
            <a:r>
              <a:rPr lang="en-US" sz="2400" dirty="0">
                <a:solidFill>
                  <a:schemeClr val="tx2"/>
                </a:solidFill>
              </a:rPr>
              <a:t>large-scale parallel</a:t>
            </a:r>
            <a:r>
              <a:rPr lang="en-US" sz="2400" dirty="0"/>
              <a:t> and </a:t>
            </a:r>
            <a:r>
              <a:rPr lang="en-US" sz="2400" dirty="0">
                <a:solidFill>
                  <a:schemeClr val="tx2"/>
                </a:solidFill>
              </a:rPr>
              <a:t>high-performance computing</a:t>
            </a:r>
            <a:r>
              <a:rPr lang="en-US" sz="2400" dirty="0"/>
              <a:t> (HPC) applications efficiently in the cloud. </a:t>
            </a:r>
          </a:p>
          <a:p>
            <a:pPr lvl="1"/>
            <a:endParaRPr lang="en-US" sz="2400" dirty="0"/>
          </a:p>
          <a:p>
            <a:pPr lvl="1"/>
            <a:r>
              <a:rPr lang="en-US" sz="2400" dirty="0"/>
              <a:t>Azure Batch schedules compute-intensive work to run on a managed collection of </a:t>
            </a:r>
            <a:r>
              <a:rPr lang="en-US" sz="2400" dirty="0">
                <a:solidFill>
                  <a:schemeClr val="tx2"/>
                </a:solidFill>
              </a:rPr>
              <a:t>virtual machines</a:t>
            </a:r>
            <a:r>
              <a:rPr lang="en-US" sz="2400" dirty="0"/>
              <a:t>, and can </a:t>
            </a:r>
            <a:r>
              <a:rPr lang="en-US" sz="2400" dirty="0">
                <a:solidFill>
                  <a:schemeClr val="tx2"/>
                </a:solidFill>
              </a:rPr>
              <a:t>automatically scale</a:t>
            </a:r>
            <a:r>
              <a:rPr lang="en-US" sz="2400" dirty="0"/>
              <a:t> compute resources to meet the needs of your jobs.</a:t>
            </a:r>
          </a:p>
        </p:txBody>
      </p:sp>
      <p:pic>
        <p:nvPicPr>
          <p:cNvPr id="1026" name="Picture 2" descr="Image result for azure batch">
            <a:extLst>
              <a:ext uri="{FF2B5EF4-FFF2-40B4-BE49-F238E27FC236}">
                <a16:creationId xmlns:a16="http://schemas.microsoft.com/office/drawing/2014/main" id="{5DEE9342-2E86-4BAC-A646-9B40A618E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7" y="2049462"/>
            <a:ext cx="7021286"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82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35" y="1861968"/>
            <a:ext cx="10724938" cy="1351952"/>
          </a:xfrm>
        </p:spPr>
        <p:txBody>
          <a:bodyPr/>
          <a:lstStyle/>
          <a:p>
            <a:r>
              <a:rPr lang="en-US" dirty="0"/>
              <a:t>Perf </a:t>
            </a:r>
            <a:br>
              <a:rPr lang="en-US" dirty="0"/>
            </a:br>
            <a:r>
              <a:rPr lang="en-US" dirty="0"/>
              <a:t>improvements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4224250" y="2570526"/>
            <a:ext cx="8033989" cy="4303576"/>
          </a:xfrm>
          <a:prstGeom prst="rect">
            <a:avLst/>
          </a:prstGeom>
        </p:spPr>
      </p:pic>
      <p:pic>
        <p:nvPicPr>
          <p:cNvPr id="6" name="Picture 5"/>
          <p:cNvPicPr>
            <a:picLocks noChangeAspect="1"/>
          </p:cNvPicPr>
          <p:nvPr/>
        </p:nvPicPr>
        <p:blipFill>
          <a:blip r:embed="rId4"/>
          <a:stretch>
            <a:fillRect/>
          </a:stretch>
        </p:blipFill>
        <p:spPr>
          <a:xfrm>
            <a:off x="3361728" y="353574"/>
            <a:ext cx="8961801" cy="1850649"/>
          </a:xfrm>
          <a:prstGeom prst="rect">
            <a:avLst/>
          </a:prstGeom>
        </p:spPr>
      </p:pic>
    </p:spTree>
    <p:extLst>
      <p:ext uri="{BB962C8B-B14F-4D97-AF65-F5344CB8AC3E}">
        <p14:creationId xmlns:p14="http://schemas.microsoft.com/office/powerpoint/2010/main" val="783252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35" y="1861968"/>
            <a:ext cx="10724938" cy="1351952"/>
          </a:xfrm>
        </p:spPr>
        <p:txBody>
          <a:bodyPr/>
          <a:lstStyle/>
          <a:p>
            <a:r>
              <a:rPr lang="en-US" dirty="0"/>
              <a:t>Perf </a:t>
            </a:r>
            <a:br>
              <a:rPr lang="en-US" dirty="0"/>
            </a:br>
            <a:r>
              <a:rPr lang="en-US" dirty="0"/>
              <a:t>improvements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46" y="4948657"/>
            <a:ext cx="4882081" cy="1904633"/>
          </a:xfrm>
          <a:prstGeom prst="rect">
            <a:avLst/>
          </a:prstGeom>
        </p:spPr>
      </p:pic>
      <p:pic>
        <p:nvPicPr>
          <p:cNvPr id="7" name="Picture 6"/>
          <p:cNvPicPr>
            <a:picLocks noChangeAspect="1"/>
          </p:cNvPicPr>
          <p:nvPr/>
        </p:nvPicPr>
        <p:blipFill>
          <a:blip r:embed="rId4"/>
          <a:stretch>
            <a:fillRect/>
          </a:stretch>
        </p:blipFill>
        <p:spPr>
          <a:xfrm>
            <a:off x="5808066" y="263089"/>
            <a:ext cx="5280434" cy="5470530"/>
          </a:xfrm>
          <a:prstGeom prst="rect">
            <a:avLst/>
          </a:prstGeom>
        </p:spPr>
      </p:pic>
    </p:spTree>
    <p:extLst>
      <p:ext uri="{BB962C8B-B14F-4D97-AF65-F5344CB8AC3E}">
        <p14:creationId xmlns:p14="http://schemas.microsoft.com/office/powerpoint/2010/main" val="981314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a:t>
            </a:r>
          </a:p>
        </p:txBody>
      </p:sp>
      <p:sp>
        <p:nvSpPr>
          <p:cNvPr id="3" name="Content Placeholder 2"/>
          <p:cNvSpPr>
            <a:spLocks noGrp="1"/>
          </p:cNvSpPr>
          <p:nvPr>
            <p:ph idx="1"/>
          </p:nvPr>
        </p:nvSpPr>
        <p:spPr/>
        <p:txBody>
          <a:bodyPr/>
          <a:lstStyle/>
          <a:p>
            <a:r>
              <a:rPr lang="en-US" dirty="0"/>
              <a:t>Sign in across multiple accounts</a:t>
            </a:r>
          </a:p>
          <a:p>
            <a:r>
              <a:rPr lang="en-US" dirty="0"/>
              <a:t>Manage your extensions with Roaming Extensions Manager</a:t>
            </a:r>
          </a:p>
        </p:txBody>
      </p:sp>
      <p:pic>
        <p:nvPicPr>
          <p:cNvPr id="8" name="Picture 7"/>
          <p:cNvPicPr>
            <a:picLocks noChangeAspect="1"/>
          </p:cNvPicPr>
          <p:nvPr/>
        </p:nvPicPr>
        <p:blipFill>
          <a:blip r:embed="rId3"/>
          <a:stretch>
            <a:fillRect/>
          </a:stretch>
        </p:blipFill>
        <p:spPr>
          <a:xfrm>
            <a:off x="3196754" y="3000744"/>
            <a:ext cx="5559367" cy="3858367"/>
          </a:xfrm>
          <a:prstGeom prst="rect">
            <a:avLst/>
          </a:prstGeom>
        </p:spPr>
      </p:pic>
    </p:spTree>
    <p:extLst>
      <p:ext uri="{BB962C8B-B14F-4D97-AF65-F5344CB8AC3E}">
        <p14:creationId xmlns:p14="http://schemas.microsoft.com/office/powerpoint/2010/main" val="822378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Visualizer</a:t>
            </a:r>
          </a:p>
        </p:txBody>
      </p:sp>
      <p:sp>
        <p:nvSpPr>
          <p:cNvPr id="3" name="Content Placeholder 2"/>
          <p:cNvSpPr>
            <a:spLocks noGrp="1"/>
          </p:cNvSpPr>
          <p:nvPr>
            <p:ph idx="1"/>
          </p:nvPr>
        </p:nvSpPr>
        <p:spPr/>
        <p:txBody>
          <a:bodyPr/>
          <a:lstStyle/>
          <a:p>
            <a:r>
              <a:rPr lang="en-US" dirty="0"/>
              <a:t>Vertical guidelines</a:t>
            </a:r>
          </a:p>
          <a:p>
            <a:pPr lvl="1"/>
            <a:r>
              <a:rPr lang="en-US" dirty="0"/>
              <a:t>Hover to see source of container</a:t>
            </a:r>
          </a:p>
          <a:p>
            <a:r>
              <a:rPr lang="en-US" dirty="0"/>
              <a:t>Nested code visualization</a:t>
            </a:r>
          </a:p>
          <a:p>
            <a:r>
              <a:rPr lang="en-US" dirty="0"/>
              <a:t>C#, VB and XAML (and others)</a:t>
            </a:r>
          </a:p>
        </p:txBody>
      </p:sp>
      <p:pic>
        <p:nvPicPr>
          <p:cNvPr id="4" name="Picture 3"/>
          <p:cNvPicPr>
            <a:picLocks noChangeAspect="1"/>
          </p:cNvPicPr>
          <p:nvPr/>
        </p:nvPicPr>
        <p:blipFill>
          <a:blip r:embed="rId3"/>
          <a:stretch>
            <a:fillRect/>
          </a:stretch>
        </p:blipFill>
        <p:spPr>
          <a:xfrm>
            <a:off x="5620389" y="1048369"/>
            <a:ext cx="6324645" cy="3464455"/>
          </a:xfrm>
          <a:prstGeom prst="rect">
            <a:avLst/>
          </a:prstGeom>
        </p:spPr>
      </p:pic>
      <p:pic>
        <p:nvPicPr>
          <p:cNvPr id="5" name="Picture 4"/>
          <p:cNvPicPr>
            <a:picLocks noChangeAspect="1"/>
          </p:cNvPicPr>
          <p:nvPr/>
        </p:nvPicPr>
        <p:blipFill>
          <a:blip r:embed="rId4"/>
          <a:stretch>
            <a:fillRect/>
          </a:stretch>
        </p:blipFill>
        <p:spPr>
          <a:xfrm>
            <a:off x="388986" y="4489417"/>
            <a:ext cx="9699412" cy="2350077"/>
          </a:xfrm>
          <a:prstGeom prst="rect">
            <a:avLst/>
          </a:prstGeom>
        </p:spPr>
      </p:pic>
    </p:spTree>
    <p:extLst>
      <p:ext uri="{BB962C8B-B14F-4D97-AF65-F5344CB8AC3E}">
        <p14:creationId xmlns:p14="http://schemas.microsoft.com/office/powerpoint/2010/main" val="98721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Features</a:t>
            </a:r>
          </a:p>
        </p:txBody>
      </p:sp>
      <p:sp>
        <p:nvSpPr>
          <p:cNvPr id="3" name="Content Placeholder 2"/>
          <p:cNvSpPr>
            <a:spLocks noGrp="1"/>
          </p:cNvSpPr>
          <p:nvPr>
            <p:ph idx="1"/>
          </p:nvPr>
        </p:nvSpPr>
        <p:spPr/>
        <p:txBody>
          <a:bodyPr>
            <a:normAutofit/>
          </a:bodyPr>
          <a:lstStyle/>
          <a:p>
            <a:r>
              <a:rPr lang="en-US" sz="4080" dirty="0">
                <a:solidFill>
                  <a:srgbClr val="0070C0"/>
                </a:solidFill>
              </a:rPr>
              <a:t>Navigation</a:t>
            </a:r>
          </a:p>
          <a:p>
            <a:r>
              <a:rPr lang="en-US" sz="4080" dirty="0">
                <a:solidFill>
                  <a:srgbClr val="0070C0"/>
                </a:solidFill>
              </a:rPr>
              <a:t>IntelliSense</a:t>
            </a:r>
          </a:p>
          <a:p>
            <a:r>
              <a:rPr lang="en-US" sz="4080" dirty="0">
                <a:solidFill>
                  <a:srgbClr val="0070C0"/>
                </a:solidFill>
              </a:rPr>
              <a:t>Run to Click</a:t>
            </a:r>
          </a:p>
        </p:txBody>
      </p:sp>
    </p:spTree>
    <p:extLst>
      <p:ext uri="{BB962C8B-B14F-4D97-AF65-F5344CB8AC3E}">
        <p14:creationId xmlns:p14="http://schemas.microsoft.com/office/powerpoint/2010/main" val="91197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(combined with old “Navigate to”)</a:t>
            </a:r>
          </a:p>
        </p:txBody>
      </p:sp>
      <p:sp>
        <p:nvSpPr>
          <p:cNvPr id="3" name="Content Placeholder 2"/>
          <p:cNvSpPr>
            <a:spLocks noGrp="1"/>
          </p:cNvSpPr>
          <p:nvPr>
            <p:ph idx="1"/>
          </p:nvPr>
        </p:nvSpPr>
        <p:spPr>
          <a:xfrm>
            <a:off x="855768" y="1861968"/>
            <a:ext cx="10724938" cy="3348768"/>
          </a:xfrm>
        </p:spPr>
        <p:txBody>
          <a:bodyPr/>
          <a:lstStyle/>
          <a:p>
            <a:r>
              <a:rPr lang="en-US" b="1" dirty="0">
                <a:effectLst/>
              </a:rPr>
              <a:t>Ctrl+,</a:t>
            </a:r>
            <a:r>
              <a:rPr lang="en-US" dirty="0">
                <a:effectLst/>
              </a:rPr>
              <a:t> or </a:t>
            </a:r>
            <a:r>
              <a:rPr lang="en-US" b="1" dirty="0" err="1">
                <a:effectLst/>
              </a:rPr>
              <a:t>Ctrl+T</a:t>
            </a:r>
            <a:endParaRPr lang="en-US" dirty="0"/>
          </a:p>
          <a:p>
            <a:r>
              <a:rPr lang="en-US" dirty="0"/>
              <a:t>Filters</a:t>
            </a:r>
          </a:p>
          <a:p>
            <a:pPr lvl="1"/>
            <a:r>
              <a:rPr lang="en-US" dirty="0"/>
              <a:t># = Symbol</a:t>
            </a:r>
          </a:p>
          <a:p>
            <a:pPr lvl="1"/>
            <a:r>
              <a:rPr lang="en-US" dirty="0"/>
              <a:t>F = file name</a:t>
            </a:r>
          </a:p>
          <a:p>
            <a:pPr lvl="1"/>
            <a:r>
              <a:rPr lang="en-US" dirty="0"/>
              <a:t>M = members</a:t>
            </a:r>
          </a:p>
          <a:p>
            <a:pPr lvl="1"/>
            <a:r>
              <a:rPr lang="en-US" dirty="0"/>
              <a:t>T = type</a:t>
            </a:r>
          </a:p>
          <a:p>
            <a:pPr lvl="1"/>
            <a:r>
              <a:rPr lang="en-US" dirty="0"/>
              <a:t>: = line number	(Ctrl-g)</a:t>
            </a:r>
          </a:p>
        </p:txBody>
      </p:sp>
      <p:pic>
        <p:nvPicPr>
          <p:cNvPr id="4" name="Picture 3"/>
          <p:cNvPicPr>
            <a:picLocks noChangeAspect="1"/>
          </p:cNvPicPr>
          <p:nvPr/>
        </p:nvPicPr>
        <p:blipFill>
          <a:blip r:embed="rId3"/>
          <a:stretch>
            <a:fillRect/>
          </a:stretch>
        </p:blipFill>
        <p:spPr>
          <a:xfrm>
            <a:off x="5391692" y="1520604"/>
            <a:ext cx="6425016" cy="2629708"/>
          </a:xfrm>
          <a:prstGeom prst="rect">
            <a:avLst/>
          </a:prstGeom>
        </p:spPr>
      </p:pic>
      <p:pic>
        <p:nvPicPr>
          <p:cNvPr id="5" name="Picture 4"/>
          <p:cNvPicPr>
            <a:picLocks noChangeAspect="1"/>
          </p:cNvPicPr>
          <p:nvPr/>
        </p:nvPicPr>
        <p:blipFill>
          <a:blip r:embed="rId4"/>
          <a:stretch>
            <a:fillRect/>
          </a:stretch>
        </p:blipFill>
        <p:spPr>
          <a:xfrm>
            <a:off x="5245082" y="4587171"/>
            <a:ext cx="6982315" cy="2183896"/>
          </a:xfrm>
          <a:prstGeom prst="rect">
            <a:avLst/>
          </a:prstGeom>
        </p:spPr>
      </p:pic>
    </p:spTree>
    <p:extLst>
      <p:ext uri="{BB962C8B-B14F-4D97-AF65-F5344CB8AC3E}">
        <p14:creationId xmlns:p14="http://schemas.microsoft.com/office/powerpoint/2010/main" val="20306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Intellisense</a:t>
            </a:r>
            <a:r>
              <a:rPr lang="en-US" dirty="0"/>
              <a:t> filters</a:t>
            </a:r>
          </a:p>
        </p:txBody>
      </p:sp>
      <p:pic>
        <p:nvPicPr>
          <p:cNvPr id="4" name="Picture 3"/>
          <p:cNvPicPr>
            <a:picLocks noChangeAspect="1"/>
          </p:cNvPicPr>
          <p:nvPr/>
        </p:nvPicPr>
        <p:blipFill>
          <a:blip r:embed="rId3"/>
          <a:stretch>
            <a:fillRect/>
          </a:stretch>
        </p:blipFill>
        <p:spPr>
          <a:xfrm>
            <a:off x="1525614" y="2180931"/>
            <a:ext cx="6907556" cy="4105149"/>
          </a:xfrm>
          <a:prstGeom prst="rect">
            <a:avLst/>
          </a:prstGeom>
        </p:spPr>
      </p:pic>
    </p:spTree>
    <p:extLst>
      <p:ext uri="{BB962C8B-B14F-4D97-AF65-F5344CB8AC3E}">
        <p14:creationId xmlns:p14="http://schemas.microsoft.com/office/powerpoint/2010/main" val="300451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to click</a:t>
            </a:r>
          </a:p>
        </p:txBody>
      </p:sp>
      <p:pic>
        <p:nvPicPr>
          <p:cNvPr id="5" name="Picture 4"/>
          <p:cNvPicPr>
            <a:picLocks noChangeAspect="1"/>
          </p:cNvPicPr>
          <p:nvPr/>
        </p:nvPicPr>
        <p:blipFill>
          <a:blip r:embed="rId3"/>
          <a:stretch>
            <a:fillRect/>
          </a:stretch>
        </p:blipFill>
        <p:spPr>
          <a:xfrm>
            <a:off x="3281433" y="4051866"/>
            <a:ext cx="7145476" cy="2627422"/>
          </a:xfrm>
          <a:prstGeom prst="rect">
            <a:avLst/>
          </a:prstGeom>
        </p:spPr>
      </p:pic>
      <p:sp>
        <p:nvSpPr>
          <p:cNvPr id="3" name="TextBox 2"/>
          <p:cNvSpPr txBox="1"/>
          <p:nvPr/>
        </p:nvSpPr>
        <p:spPr>
          <a:xfrm>
            <a:off x="758123" y="1522453"/>
            <a:ext cx="11406668" cy="2015196"/>
          </a:xfrm>
          <a:prstGeom prst="rect">
            <a:avLst/>
          </a:prstGeom>
          <a:noFill/>
        </p:spPr>
        <p:txBody>
          <a:bodyPr wrap="square" rtlCol="0">
            <a:spAutoFit/>
          </a:bodyPr>
          <a:lstStyle/>
          <a:p>
            <a:pPr marL="291436" indent="-291436" defTabSz="932597">
              <a:buFont typeface="Arial" panose="020B0604020202020204" pitchFamily="34" charset="0"/>
              <a:buChar char="•"/>
            </a:pPr>
            <a:r>
              <a:rPr lang="en-US" sz="2448" dirty="0">
                <a:solidFill>
                  <a:prstClr val="black"/>
                </a:solidFill>
                <a:latin typeface="Calibri" panose="020F0502020204030204"/>
              </a:rPr>
              <a:t>Easily skip ahead during debugging without setting a breakpoint to stop on the line you want. </a:t>
            </a:r>
          </a:p>
          <a:p>
            <a:pPr marL="291436" indent="-291436" defTabSz="932597">
              <a:buFont typeface="Arial" panose="020B0604020202020204" pitchFamily="34" charset="0"/>
              <a:buChar char="•"/>
            </a:pPr>
            <a:r>
              <a:rPr lang="en-US" sz="2448" dirty="0">
                <a:solidFill>
                  <a:prstClr val="black"/>
                </a:solidFill>
                <a:latin typeface="Calibri" panose="020F0502020204030204"/>
              </a:rPr>
              <a:t>When you are stopped in the debugger, simply click the icon that appears next to the line of code that your mouse is over. </a:t>
            </a:r>
          </a:p>
          <a:p>
            <a:pPr marL="291436" indent="-291436" defTabSz="932597">
              <a:buFont typeface="Arial" panose="020B0604020202020204" pitchFamily="34" charset="0"/>
              <a:buChar char="•"/>
            </a:pPr>
            <a:r>
              <a:rPr lang="en-US" sz="2448" dirty="0">
                <a:solidFill>
                  <a:prstClr val="black"/>
                </a:solidFill>
                <a:latin typeface="Calibri" panose="020F0502020204030204"/>
              </a:rPr>
              <a:t>Your code will run and stop on that line the next time it is hit in your code path.</a:t>
            </a:r>
          </a:p>
        </p:txBody>
      </p:sp>
    </p:spTree>
    <p:extLst>
      <p:ext uri="{BB962C8B-B14F-4D97-AF65-F5344CB8AC3E}">
        <p14:creationId xmlns:p14="http://schemas.microsoft.com/office/powerpoint/2010/main" val="2815011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Image result for visual studio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7811" y="6113591"/>
            <a:ext cx="7762967" cy="542399"/>
          </a:xfrm>
          <a:prstGeom prst="rect">
            <a:avLst/>
          </a:prstGeom>
          <a:noFill/>
        </p:spPr>
        <p:txBody>
          <a:bodyPr wrap="none" rtlCol="0">
            <a:spAutoFit/>
          </a:bodyPr>
          <a:lstStyle/>
          <a:p>
            <a:pPr defTabSz="932597"/>
            <a:r>
              <a:rPr lang="en-US" sz="2856" dirty="0">
                <a:solidFill>
                  <a:prstClr val="black"/>
                </a:solidFill>
                <a:latin typeface="Calibri" panose="020F0502020204030204"/>
              </a:rPr>
              <a:t>Demo on navigation, IntelliSense, and Run to Click</a:t>
            </a:r>
          </a:p>
        </p:txBody>
      </p:sp>
    </p:spTree>
    <p:extLst>
      <p:ext uri="{BB962C8B-B14F-4D97-AF65-F5344CB8AC3E}">
        <p14:creationId xmlns:p14="http://schemas.microsoft.com/office/powerpoint/2010/main" val="1839510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Demo Summary</a:t>
            </a:r>
          </a:p>
        </p:txBody>
      </p:sp>
      <p:sp>
        <p:nvSpPr>
          <p:cNvPr id="3" name="Content Placeholder 2"/>
          <p:cNvSpPr>
            <a:spLocks noGrp="1"/>
          </p:cNvSpPr>
          <p:nvPr>
            <p:ph idx="1"/>
          </p:nvPr>
        </p:nvSpPr>
        <p:spPr>
          <a:xfrm>
            <a:off x="855768" y="1724345"/>
            <a:ext cx="10724938" cy="5476903"/>
          </a:xfrm>
        </p:spPr>
        <p:txBody>
          <a:bodyPr>
            <a:normAutofit fontScale="70000" lnSpcReduction="20000"/>
          </a:bodyPr>
          <a:lstStyle/>
          <a:p>
            <a:r>
              <a:rPr lang="en-US" sz="4080" dirty="0">
                <a:solidFill>
                  <a:srgbClr val="0070C0"/>
                </a:solidFill>
              </a:rPr>
              <a:t>Navigation</a:t>
            </a:r>
          </a:p>
          <a:p>
            <a:pPr lvl="1"/>
            <a:r>
              <a:rPr lang="en-US" sz="3672" dirty="0">
                <a:solidFill>
                  <a:srgbClr val="0070C0"/>
                </a:solidFill>
              </a:rPr>
              <a:t>All the navigation is together under the Edit menu now</a:t>
            </a:r>
          </a:p>
          <a:p>
            <a:pPr lvl="1"/>
            <a:r>
              <a:rPr lang="en-US" sz="3672" dirty="0">
                <a:solidFill>
                  <a:srgbClr val="0070C0"/>
                </a:solidFill>
              </a:rPr>
              <a:t>Improved Navigate To which is now called Go To All</a:t>
            </a:r>
          </a:p>
          <a:p>
            <a:pPr lvl="2"/>
            <a:r>
              <a:rPr lang="en-US" sz="3264" dirty="0">
                <a:solidFill>
                  <a:srgbClr val="0070C0"/>
                </a:solidFill>
              </a:rPr>
              <a:t>CTRL + T or CTRL + ,</a:t>
            </a:r>
          </a:p>
          <a:p>
            <a:pPr lvl="2"/>
            <a:r>
              <a:rPr lang="en-US" sz="3264" dirty="0">
                <a:solidFill>
                  <a:srgbClr val="0070C0"/>
                </a:solidFill>
              </a:rPr>
              <a:t>VS opens files in temporary viewer as you scroll through search results</a:t>
            </a:r>
          </a:p>
          <a:p>
            <a:r>
              <a:rPr lang="en-US" sz="4080" dirty="0">
                <a:solidFill>
                  <a:srgbClr val="0070C0"/>
                </a:solidFill>
              </a:rPr>
              <a:t>IntelliSense</a:t>
            </a:r>
          </a:p>
          <a:p>
            <a:pPr lvl="1"/>
            <a:r>
              <a:rPr lang="en-US" sz="3672" dirty="0">
                <a:solidFill>
                  <a:srgbClr val="0070C0"/>
                </a:solidFill>
              </a:rPr>
              <a:t>Filters have been added</a:t>
            </a:r>
          </a:p>
          <a:p>
            <a:pPr lvl="1"/>
            <a:r>
              <a:rPr lang="en-US" sz="3672" dirty="0">
                <a:solidFill>
                  <a:srgbClr val="0070C0"/>
                </a:solidFill>
              </a:rPr>
              <a:t>Smarter about finding Capital letters ‘SV’ would find ‘Set Value’ method for example</a:t>
            </a:r>
          </a:p>
          <a:p>
            <a:pPr lvl="1"/>
            <a:r>
              <a:rPr lang="en-US" sz="3672" dirty="0">
                <a:solidFill>
                  <a:srgbClr val="0070C0"/>
                </a:solidFill>
              </a:rPr>
              <a:t>Most likely rather than simply a top property</a:t>
            </a:r>
          </a:p>
          <a:p>
            <a:pPr lvl="1"/>
            <a:r>
              <a:rPr lang="en-US" sz="3672" dirty="0">
                <a:solidFill>
                  <a:srgbClr val="0070C0"/>
                </a:solidFill>
              </a:rPr>
              <a:t>Find All References has grouping, colors, and a peek preview</a:t>
            </a:r>
          </a:p>
          <a:p>
            <a:r>
              <a:rPr lang="en-US" sz="4080" dirty="0">
                <a:solidFill>
                  <a:srgbClr val="0070C0"/>
                </a:solidFill>
              </a:rPr>
              <a:t>Run to Click</a:t>
            </a:r>
          </a:p>
          <a:p>
            <a:pPr lvl="1"/>
            <a:r>
              <a:rPr lang="en-US" sz="3672" dirty="0">
                <a:solidFill>
                  <a:srgbClr val="0070C0"/>
                </a:solidFill>
              </a:rPr>
              <a:t>Click green glyph on any lines of code below a breakpoint to go there</a:t>
            </a:r>
          </a:p>
          <a:p>
            <a:pPr lvl="1"/>
            <a:r>
              <a:rPr lang="en-US" sz="3672" dirty="0">
                <a:solidFill>
                  <a:srgbClr val="0070C0"/>
                </a:solidFill>
              </a:rPr>
              <a:t>Perf tip glyph tells how long execution took and can open performance diagnostics tools window</a:t>
            </a:r>
          </a:p>
        </p:txBody>
      </p:sp>
    </p:spTree>
    <p:extLst>
      <p:ext uri="{BB962C8B-B14F-4D97-AF65-F5344CB8AC3E}">
        <p14:creationId xmlns:p14="http://schemas.microsoft.com/office/powerpoint/2010/main" val="573613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16748" y="830262"/>
            <a:ext cx="11889564" cy="917575"/>
          </a:xfrm>
        </p:spPr>
        <p:txBody>
          <a:bodyPr/>
          <a:lstStyle/>
          <a:p>
            <a:r>
              <a:rPr lang="en-US" dirty="0">
                <a:solidFill>
                  <a:schemeClr val="bg1"/>
                </a:solidFill>
              </a:rPr>
              <a:t>Demo 2</a:t>
            </a:r>
          </a:p>
        </p:txBody>
      </p:sp>
      <p:sp>
        <p:nvSpPr>
          <p:cNvPr id="3" name="Content Placeholder 2"/>
          <p:cNvSpPr>
            <a:spLocks noGrp="1"/>
          </p:cNvSpPr>
          <p:nvPr>
            <p:ph idx="1"/>
          </p:nvPr>
        </p:nvSpPr>
        <p:spPr>
          <a:xfrm>
            <a:off x="359981" y="3268662"/>
            <a:ext cx="11887198" cy="1292662"/>
          </a:xfrm>
        </p:spPr>
        <p:txBody>
          <a:bodyPr/>
          <a:lstStyle/>
          <a:p>
            <a:r>
              <a:rPr lang="en-US" dirty="0">
                <a:solidFill>
                  <a:schemeClr val="bg1"/>
                </a:solidFill>
              </a:rPr>
              <a:t>Persisting Data from Azure Batch Service to Azure Storage</a:t>
            </a:r>
          </a:p>
        </p:txBody>
      </p:sp>
    </p:spTree>
    <p:extLst>
      <p:ext uri="{BB962C8B-B14F-4D97-AF65-F5344CB8AC3E}">
        <p14:creationId xmlns:p14="http://schemas.microsoft.com/office/powerpoint/2010/main" val="230441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Features</a:t>
            </a:r>
          </a:p>
        </p:txBody>
      </p:sp>
      <p:sp>
        <p:nvSpPr>
          <p:cNvPr id="3" name="Content Placeholder 2"/>
          <p:cNvSpPr>
            <a:spLocks noGrp="1"/>
          </p:cNvSpPr>
          <p:nvPr>
            <p:ph idx="1"/>
          </p:nvPr>
        </p:nvSpPr>
        <p:spPr/>
        <p:txBody>
          <a:bodyPr>
            <a:normAutofit/>
          </a:bodyPr>
          <a:lstStyle/>
          <a:p>
            <a:r>
              <a:rPr lang="en-US" sz="4080" dirty="0">
                <a:solidFill>
                  <a:srgbClr val="0070C0"/>
                </a:solidFill>
              </a:rPr>
              <a:t>Live Code Analysis</a:t>
            </a:r>
          </a:p>
          <a:p>
            <a:r>
              <a:rPr lang="en-US" sz="4080" dirty="0">
                <a:solidFill>
                  <a:srgbClr val="0070C0"/>
                </a:solidFill>
              </a:rPr>
              <a:t>Real-Time architecture validation</a:t>
            </a:r>
          </a:p>
          <a:p>
            <a:r>
              <a:rPr lang="en-US" sz="4080" dirty="0">
                <a:solidFill>
                  <a:srgbClr val="0070C0"/>
                </a:solidFill>
              </a:rPr>
              <a:t>Live Unit Testing</a:t>
            </a:r>
          </a:p>
        </p:txBody>
      </p:sp>
    </p:spTree>
    <p:extLst>
      <p:ext uri="{BB962C8B-B14F-4D97-AF65-F5344CB8AC3E}">
        <p14:creationId xmlns:p14="http://schemas.microsoft.com/office/powerpoint/2010/main" val="1976218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unit testing</a:t>
            </a:r>
          </a:p>
        </p:txBody>
      </p:sp>
      <p:sp>
        <p:nvSpPr>
          <p:cNvPr id="3" name="Content Placeholder 2"/>
          <p:cNvSpPr>
            <a:spLocks noGrp="1"/>
          </p:cNvSpPr>
          <p:nvPr>
            <p:ph idx="1"/>
          </p:nvPr>
        </p:nvSpPr>
        <p:spPr>
          <a:xfrm>
            <a:off x="449248" y="1724345"/>
            <a:ext cx="5155224" cy="4666255"/>
          </a:xfrm>
        </p:spPr>
        <p:txBody>
          <a:bodyPr/>
          <a:lstStyle/>
          <a:p>
            <a:r>
              <a:rPr lang="en-US" dirty="0"/>
              <a:t>Only in Enterprise edition</a:t>
            </a:r>
          </a:p>
          <a:p>
            <a:r>
              <a:rPr lang="en-US" dirty="0"/>
              <a:t>Visualizes test results on the editor during coding</a:t>
            </a:r>
          </a:p>
          <a:p>
            <a:r>
              <a:rPr lang="en-US" dirty="0"/>
              <a:t>C#/VB.NET w/ </a:t>
            </a:r>
            <a:r>
              <a:rPr lang="en-US" dirty="0" err="1"/>
              <a:t>MSTest</a:t>
            </a:r>
            <a:r>
              <a:rPr lang="en-US" dirty="0"/>
              <a:t>, </a:t>
            </a:r>
            <a:r>
              <a:rPr lang="en-US" dirty="0" err="1"/>
              <a:t>xUnit</a:t>
            </a:r>
            <a:r>
              <a:rPr lang="en-US" dirty="0"/>
              <a:t>, </a:t>
            </a:r>
            <a:r>
              <a:rPr lang="en-US" dirty="0" err="1"/>
              <a:t>NUnit</a:t>
            </a:r>
            <a:endParaRPr lang="en-US" dirty="0"/>
          </a:p>
        </p:txBody>
      </p:sp>
      <p:pic>
        <p:nvPicPr>
          <p:cNvPr id="3074" name="Picture 2" descr="Live Unit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87" y="649759"/>
            <a:ext cx="6644799" cy="583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065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Image result for visual studio 2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7811" y="6113591"/>
            <a:ext cx="4133195" cy="542399"/>
          </a:xfrm>
          <a:prstGeom prst="rect">
            <a:avLst/>
          </a:prstGeom>
          <a:noFill/>
        </p:spPr>
        <p:txBody>
          <a:bodyPr wrap="none" rtlCol="0">
            <a:spAutoFit/>
          </a:bodyPr>
          <a:lstStyle/>
          <a:p>
            <a:pPr defTabSz="932597"/>
            <a:r>
              <a:rPr lang="en-US" sz="2856" dirty="0">
                <a:solidFill>
                  <a:prstClr val="black"/>
                </a:solidFill>
                <a:latin typeface="Calibri" panose="020F0502020204030204"/>
              </a:rPr>
              <a:t>Demo on Live Unit Testing</a:t>
            </a:r>
          </a:p>
        </p:txBody>
      </p:sp>
    </p:spTree>
    <p:extLst>
      <p:ext uri="{BB962C8B-B14F-4D97-AF65-F5344CB8AC3E}">
        <p14:creationId xmlns:p14="http://schemas.microsoft.com/office/powerpoint/2010/main" val="3548432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Demo Summary</a:t>
            </a:r>
          </a:p>
        </p:txBody>
      </p:sp>
      <p:sp>
        <p:nvSpPr>
          <p:cNvPr id="3" name="Content Placeholder 2"/>
          <p:cNvSpPr>
            <a:spLocks noGrp="1"/>
          </p:cNvSpPr>
          <p:nvPr>
            <p:ph idx="1"/>
          </p:nvPr>
        </p:nvSpPr>
        <p:spPr/>
        <p:txBody>
          <a:bodyPr>
            <a:normAutofit/>
          </a:bodyPr>
          <a:lstStyle/>
          <a:p>
            <a:r>
              <a:rPr lang="en-US" sz="4080" dirty="0">
                <a:solidFill>
                  <a:srgbClr val="0070C0"/>
                </a:solidFill>
              </a:rPr>
              <a:t>Live Unit Testing</a:t>
            </a:r>
          </a:p>
          <a:p>
            <a:pPr lvl="1"/>
            <a:r>
              <a:rPr lang="en-US" sz="3672" dirty="0">
                <a:solidFill>
                  <a:srgbClr val="0070C0"/>
                </a:solidFill>
              </a:rPr>
              <a:t>Tests &gt; Live Unit Testing &gt; Start</a:t>
            </a:r>
          </a:p>
        </p:txBody>
      </p:sp>
    </p:spTree>
    <p:extLst>
      <p:ext uri="{BB962C8B-B14F-4D97-AF65-F5344CB8AC3E}">
        <p14:creationId xmlns:p14="http://schemas.microsoft.com/office/powerpoint/2010/main" val="2808714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VS2017 Streamlined Cloud Development</a:t>
            </a:r>
          </a:p>
        </p:txBody>
      </p:sp>
      <p:sp>
        <p:nvSpPr>
          <p:cNvPr id="3" name="Content Placeholder 2"/>
          <p:cNvSpPr>
            <a:spLocks noGrp="1"/>
          </p:cNvSpPr>
          <p:nvPr>
            <p:ph idx="1"/>
          </p:nvPr>
        </p:nvSpPr>
        <p:spPr/>
        <p:txBody>
          <a:bodyPr>
            <a:normAutofit/>
          </a:bodyPr>
          <a:lstStyle/>
          <a:p>
            <a:r>
              <a:rPr lang="en-US" sz="4080" dirty="0">
                <a:solidFill>
                  <a:srgbClr val="0070C0"/>
                </a:solidFill>
              </a:rPr>
              <a:t>Docker</a:t>
            </a:r>
          </a:p>
          <a:p>
            <a:r>
              <a:rPr lang="en-US" sz="4080" dirty="0">
                <a:solidFill>
                  <a:srgbClr val="0070C0"/>
                </a:solidFill>
              </a:rPr>
              <a:t>DevOps</a:t>
            </a:r>
          </a:p>
          <a:p>
            <a:r>
              <a:rPr lang="en-US" sz="4080" dirty="0">
                <a:solidFill>
                  <a:srgbClr val="0070C0"/>
                </a:solidFill>
              </a:rPr>
              <a:t>.NET Core and Linux</a:t>
            </a:r>
          </a:p>
        </p:txBody>
      </p:sp>
    </p:spTree>
    <p:extLst>
      <p:ext uri="{BB962C8B-B14F-4D97-AF65-F5344CB8AC3E}">
        <p14:creationId xmlns:p14="http://schemas.microsoft.com/office/powerpoint/2010/main" val="2344374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exception helper</a:t>
            </a:r>
          </a:p>
        </p:txBody>
      </p:sp>
      <p:sp>
        <p:nvSpPr>
          <p:cNvPr id="3" name="Content Placeholder 2"/>
          <p:cNvSpPr>
            <a:spLocks noGrp="1"/>
          </p:cNvSpPr>
          <p:nvPr>
            <p:ph idx="1"/>
          </p:nvPr>
        </p:nvSpPr>
        <p:spPr>
          <a:xfrm>
            <a:off x="855768" y="1861968"/>
            <a:ext cx="6725505" cy="5040890"/>
          </a:xfrm>
        </p:spPr>
        <p:txBody>
          <a:bodyPr>
            <a:normAutofit/>
          </a:bodyPr>
          <a:lstStyle/>
          <a:p>
            <a:pPr fontAlgn="base"/>
            <a:r>
              <a:rPr lang="en-US" dirty="0"/>
              <a:t>Breaking on the Line of Code – No matter if you are managed or native debugging, when you break on an exception the debugger will stop you on the line of code where that exception happens. </a:t>
            </a:r>
          </a:p>
          <a:p>
            <a:pPr fontAlgn="base"/>
            <a:r>
              <a:rPr lang="en-US" dirty="0"/>
              <a:t>Exception Information at a Glance – You will instantly be able to read the exception type and exception message in the Exception Helper, and whether the exception was thrown or unhandled.</a:t>
            </a:r>
          </a:p>
        </p:txBody>
      </p:sp>
      <p:pic>
        <p:nvPicPr>
          <p:cNvPr id="4" name="Picture 3"/>
          <p:cNvPicPr>
            <a:picLocks noChangeAspect="1"/>
          </p:cNvPicPr>
          <p:nvPr/>
        </p:nvPicPr>
        <p:blipFill>
          <a:blip r:embed="rId3"/>
          <a:stretch>
            <a:fillRect/>
          </a:stretch>
        </p:blipFill>
        <p:spPr>
          <a:xfrm>
            <a:off x="7504802" y="1861969"/>
            <a:ext cx="4867024" cy="3448689"/>
          </a:xfrm>
          <a:prstGeom prst="rect">
            <a:avLst/>
          </a:prstGeom>
        </p:spPr>
      </p:pic>
    </p:spTree>
    <p:extLst>
      <p:ext uri="{BB962C8B-B14F-4D97-AF65-F5344CB8AC3E}">
        <p14:creationId xmlns:p14="http://schemas.microsoft.com/office/powerpoint/2010/main" val="2144437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exception helper</a:t>
            </a:r>
          </a:p>
        </p:txBody>
      </p:sp>
      <p:sp>
        <p:nvSpPr>
          <p:cNvPr id="3" name="Content Placeholder 2"/>
          <p:cNvSpPr>
            <a:spLocks noGrp="1"/>
          </p:cNvSpPr>
          <p:nvPr>
            <p:ph idx="1"/>
          </p:nvPr>
        </p:nvSpPr>
        <p:spPr/>
        <p:txBody>
          <a:bodyPr>
            <a:normAutofit/>
          </a:bodyPr>
          <a:lstStyle/>
          <a:p>
            <a:r>
              <a:rPr lang="en-US" dirty="0"/>
              <a:t>Inner Exceptions right away – No longer will you have to drill into the exception details to see if there is an inner exception. We show it to you right when you break with the ability to navigate back through multiple inner exceptions.</a:t>
            </a:r>
          </a:p>
        </p:txBody>
      </p:sp>
      <p:pic>
        <p:nvPicPr>
          <p:cNvPr id="1026" name="Picture 2" descr="InnerExce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928" y="3153017"/>
            <a:ext cx="4642093" cy="3558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elp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800" y="4080949"/>
            <a:ext cx="3969095" cy="141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1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Redgate</a:t>
            </a:r>
            <a:r>
              <a:rPr lang="en-US" dirty="0"/>
              <a:t> Data Tools</a:t>
            </a:r>
          </a:p>
        </p:txBody>
      </p:sp>
      <p:sp>
        <p:nvSpPr>
          <p:cNvPr id="3" name="Content Placeholder 2"/>
          <p:cNvSpPr>
            <a:spLocks noGrp="1"/>
          </p:cNvSpPr>
          <p:nvPr>
            <p:ph idx="1"/>
          </p:nvPr>
        </p:nvSpPr>
        <p:spPr>
          <a:xfrm>
            <a:off x="855768" y="1578252"/>
            <a:ext cx="10724938" cy="5476055"/>
          </a:xfrm>
        </p:spPr>
        <p:txBody>
          <a:bodyPr>
            <a:normAutofit/>
          </a:bodyPr>
          <a:lstStyle/>
          <a:p>
            <a:r>
              <a:rPr lang="en-US" dirty="0"/>
              <a:t>To extend DevOps capabilities to SQL Server database development, </a:t>
            </a:r>
            <a:r>
              <a:rPr lang="en-US" dirty="0" err="1"/>
              <a:t>Redgate</a:t>
            </a:r>
            <a:r>
              <a:rPr lang="en-US" dirty="0"/>
              <a:t> Data Tools are now available in the following editions of Visual Studio 2017.</a:t>
            </a:r>
          </a:p>
          <a:p>
            <a:r>
              <a:rPr lang="en-US" dirty="0"/>
              <a:t>Included with Visual Studio 2017 Enterprise:</a:t>
            </a:r>
          </a:p>
          <a:p>
            <a:pPr lvl="1"/>
            <a:r>
              <a:rPr lang="en-US" dirty="0" err="1">
                <a:hlinkClick r:id="rId3"/>
              </a:rPr>
              <a:t>Redgate</a:t>
            </a:r>
            <a:r>
              <a:rPr lang="en-US" dirty="0">
                <a:hlinkClick r:id="rId3"/>
              </a:rPr>
              <a:t> </a:t>
            </a:r>
            <a:r>
              <a:rPr lang="en-US" dirty="0" err="1">
                <a:hlinkClick r:id="rId3"/>
              </a:rPr>
              <a:t>ReadyRoll</a:t>
            </a:r>
            <a:r>
              <a:rPr lang="en-US" dirty="0">
                <a:hlinkClick r:id="rId3"/>
              </a:rPr>
              <a:t> Core</a:t>
            </a:r>
            <a:r>
              <a:rPr lang="en-US" dirty="0"/>
              <a:t> </a:t>
            </a:r>
          </a:p>
          <a:p>
            <a:pPr lvl="1"/>
            <a:r>
              <a:rPr lang="en-US" dirty="0" err="1">
                <a:hlinkClick r:id="rId4"/>
              </a:rPr>
              <a:t>Redgate</a:t>
            </a:r>
            <a:r>
              <a:rPr lang="en-US" dirty="0">
                <a:hlinkClick r:id="rId4"/>
              </a:rPr>
              <a:t> SQL Prompt Core</a:t>
            </a:r>
            <a:r>
              <a:rPr lang="en-US" dirty="0"/>
              <a:t> </a:t>
            </a:r>
          </a:p>
          <a:p>
            <a:r>
              <a:rPr lang="en-US" dirty="0"/>
              <a:t>Included with all editions of Visual Studio 2017:</a:t>
            </a:r>
          </a:p>
          <a:p>
            <a:pPr lvl="1"/>
            <a:r>
              <a:rPr lang="en-US" dirty="0" err="1">
                <a:hlinkClick r:id="rId5"/>
              </a:rPr>
              <a:t>Redgate</a:t>
            </a:r>
            <a:r>
              <a:rPr lang="en-US" dirty="0">
                <a:hlinkClick r:id="rId5"/>
              </a:rPr>
              <a:t> SQL Search</a:t>
            </a:r>
            <a:r>
              <a:rPr lang="en-US"/>
              <a:t> </a:t>
            </a:r>
            <a:endParaRPr lang="en-US" dirty="0"/>
          </a:p>
        </p:txBody>
      </p:sp>
    </p:spTree>
    <p:extLst>
      <p:ext uri="{BB962C8B-B14F-4D97-AF65-F5344CB8AC3E}">
        <p14:creationId xmlns:p14="http://schemas.microsoft.com/office/powerpoint/2010/main" val="2871857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 7 Features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0986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Content Placeholder 4"/>
          <p:cNvSpPr>
            <a:spLocks noGrp="1"/>
          </p:cNvSpPr>
          <p:nvPr>
            <p:ph idx="1"/>
          </p:nvPr>
        </p:nvSpPr>
        <p:spPr/>
        <p:txBody>
          <a:bodyPr>
            <a:normAutofit lnSpcReduction="10000"/>
          </a:bodyPr>
          <a:lstStyle/>
          <a:p>
            <a:r>
              <a:rPr lang="en-US" dirty="0"/>
              <a:t>Simpler out variables</a:t>
            </a:r>
          </a:p>
          <a:p>
            <a:r>
              <a:rPr lang="en-US" dirty="0"/>
              <a:t>Tuples</a:t>
            </a:r>
          </a:p>
          <a:p>
            <a:r>
              <a:rPr lang="en-US" dirty="0"/>
              <a:t>Pattern Matching</a:t>
            </a:r>
          </a:p>
          <a:p>
            <a:r>
              <a:rPr lang="en-US" dirty="0"/>
              <a:t>ref locals and returns</a:t>
            </a:r>
          </a:p>
          <a:p>
            <a:r>
              <a:rPr lang="en-US" dirty="0"/>
              <a:t>Local Functions</a:t>
            </a:r>
          </a:p>
          <a:p>
            <a:r>
              <a:rPr lang="en-US" dirty="0"/>
              <a:t>More expression-bodied members</a:t>
            </a:r>
          </a:p>
          <a:p>
            <a:r>
              <a:rPr lang="en-US" dirty="0"/>
              <a:t>throw Expressions</a:t>
            </a:r>
          </a:p>
          <a:p>
            <a:r>
              <a:rPr lang="en-US" dirty="0"/>
              <a:t>Generalized </a:t>
            </a:r>
            <a:r>
              <a:rPr lang="en-US" dirty="0" err="1"/>
              <a:t>async</a:t>
            </a:r>
            <a:r>
              <a:rPr lang="en-US" dirty="0"/>
              <a:t> return types</a:t>
            </a:r>
          </a:p>
          <a:p>
            <a:r>
              <a:rPr lang="en-US" dirty="0"/>
              <a:t>Numeric literal syntax improvements</a:t>
            </a:r>
          </a:p>
        </p:txBody>
      </p:sp>
    </p:spTree>
    <p:extLst>
      <p:ext uri="{BB962C8B-B14F-4D97-AF65-F5344CB8AC3E}">
        <p14:creationId xmlns:p14="http://schemas.microsoft.com/office/powerpoint/2010/main" val="36333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5400" dirty="0" err="1"/>
              <a:t>AutoScale</a:t>
            </a:r>
            <a:endParaRPr lang="en-US" dirty="0"/>
          </a:p>
        </p:txBody>
      </p:sp>
    </p:spTree>
    <p:extLst>
      <p:ext uri="{BB962C8B-B14F-4D97-AF65-F5344CB8AC3E}">
        <p14:creationId xmlns:p14="http://schemas.microsoft.com/office/powerpoint/2010/main" val="1169823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657158" y="2211577"/>
            <a:ext cx="11122158" cy="3475674"/>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Old out parameters</a:t>
            </a:r>
          </a:p>
        </p:txBody>
      </p:sp>
    </p:spTree>
    <p:extLst>
      <p:ext uri="{BB962C8B-B14F-4D97-AF65-F5344CB8AC3E}">
        <p14:creationId xmlns:p14="http://schemas.microsoft.com/office/powerpoint/2010/main" val="3891511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4"/>
          <p:cNvPicPr>
            <a:picLocks noGrp="1" noChangeAspect="1"/>
          </p:cNvPicPr>
          <p:nvPr>
            <p:ph idx="1"/>
          </p:nvPr>
        </p:nvPicPr>
        <p:blipFill>
          <a:blip r:embed="rId3"/>
          <a:stretch>
            <a:fillRect/>
          </a:stretch>
        </p:blipFill>
        <p:spPr>
          <a:xfrm>
            <a:off x="657158" y="2545241"/>
            <a:ext cx="11122158" cy="2808344"/>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out parameters</a:t>
            </a:r>
          </a:p>
        </p:txBody>
      </p:sp>
    </p:spTree>
    <p:extLst>
      <p:ext uri="{BB962C8B-B14F-4D97-AF65-F5344CB8AC3E}">
        <p14:creationId xmlns:p14="http://schemas.microsoft.com/office/powerpoint/2010/main" val="1074633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9" name="Content Placeholder 5"/>
          <p:cNvPicPr>
            <a:picLocks noGrp="1" noChangeAspect="1"/>
          </p:cNvPicPr>
          <p:nvPr>
            <p:ph idx="1"/>
          </p:nvPr>
        </p:nvPicPr>
        <p:blipFill>
          <a:blip r:embed="rId3"/>
          <a:stretch>
            <a:fillRect/>
          </a:stretch>
        </p:blipFill>
        <p:spPr>
          <a:xfrm>
            <a:off x="657158" y="2586951"/>
            <a:ext cx="11122158" cy="2724925"/>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out parameters</a:t>
            </a:r>
          </a:p>
        </p:txBody>
      </p:sp>
    </p:spTree>
    <p:extLst>
      <p:ext uri="{BB962C8B-B14F-4D97-AF65-F5344CB8AC3E}">
        <p14:creationId xmlns:p14="http://schemas.microsoft.com/office/powerpoint/2010/main" val="1731705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out parameters scope ‘leak’</a:t>
            </a:r>
          </a:p>
        </p:txBody>
      </p:sp>
      <p:pic>
        <p:nvPicPr>
          <p:cNvPr id="3" name="Picture 2"/>
          <p:cNvPicPr>
            <a:picLocks noChangeAspect="1"/>
          </p:cNvPicPr>
          <p:nvPr/>
        </p:nvPicPr>
        <p:blipFill>
          <a:blip r:embed="rId3"/>
          <a:stretch>
            <a:fillRect/>
          </a:stretch>
        </p:blipFill>
        <p:spPr>
          <a:xfrm>
            <a:off x="1249626" y="2072217"/>
            <a:ext cx="9984886" cy="3102447"/>
          </a:xfrm>
          <a:prstGeom prst="rect">
            <a:avLst/>
          </a:prstGeom>
        </p:spPr>
      </p:pic>
    </p:spTree>
    <p:extLst>
      <p:ext uri="{BB962C8B-B14F-4D97-AF65-F5344CB8AC3E}">
        <p14:creationId xmlns:p14="http://schemas.microsoft.com/office/powerpoint/2010/main" val="379962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1346851" y="1708576"/>
            <a:ext cx="9742772" cy="448167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Old tuples</a:t>
            </a:r>
          </a:p>
        </p:txBody>
      </p:sp>
    </p:spTree>
    <p:extLst>
      <p:ext uri="{BB962C8B-B14F-4D97-AF65-F5344CB8AC3E}">
        <p14:creationId xmlns:p14="http://schemas.microsoft.com/office/powerpoint/2010/main" val="1454890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1215025" y="1499992"/>
            <a:ext cx="10564291" cy="1848750"/>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tuples</a:t>
            </a:r>
          </a:p>
        </p:txBody>
      </p:sp>
      <p:pic>
        <p:nvPicPr>
          <p:cNvPr id="3" name="Picture 2"/>
          <p:cNvPicPr>
            <a:picLocks noChangeAspect="1"/>
          </p:cNvPicPr>
          <p:nvPr/>
        </p:nvPicPr>
        <p:blipFill>
          <a:blip r:embed="rId4"/>
          <a:stretch>
            <a:fillRect/>
          </a:stretch>
        </p:blipFill>
        <p:spPr>
          <a:xfrm>
            <a:off x="1195834" y="3407785"/>
            <a:ext cx="10706655" cy="1756320"/>
          </a:xfrm>
          <a:prstGeom prst="rect">
            <a:avLst/>
          </a:prstGeom>
        </p:spPr>
      </p:pic>
      <p:pic>
        <p:nvPicPr>
          <p:cNvPr id="5" name="Picture 4"/>
          <p:cNvPicPr>
            <a:picLocks noChangeAspect="1"/>
          </p:cNvPicPr>
          <p:nvPr/>
        </p:nvPicPr>
        <p:blipFill>
          <a:blip r:embed="rId5"/>
          <a:stretch>
            <a:fillRect/>
          </a:stretch>
        </p:blipFill>
        <p:spPr>
          <a:xfrm>
            <a:off x="1215025" y="5257739"/>
            <a:ext cx="10564291" cy="1713542"/>
          </a:xfrm>
          <a:prstGeom prst="rect">
            <a:avLst/>
          </a:prstGeom>
        </p:spPr>
      </p:pic>
    </p:spTree>
    <p:extLst>
      <p:ext uri="{BB962C8B-B14F-4D97-AF65-F5344CB8AC3E}">
        <p14:creationId xmlns:p14="http://schemas.microsoft.com/office/powerpoint/2010/main" val="3181603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657158" y="3031835"/>
            <a:ext cx="11122158" cy="183515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tuples</a:t>
            </a:r>
          </a:p>
        </p:txBody>
      </p:sp>
    </p:spTree>
    <p:extLst>
      <p:ext uri="{BB962C8B-B14F-4D97-AF65-F5344CB8AC3E}">
        <p14:creationId xmlns:p14="http://schemas.microsoft.com/office/powerpoint/2010/main" val="214627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5" name="Content Placeholder 4"/>
          <p:cNvPicPr>
            <a:picLocks noGrp="1" noChangeAspect="1"/>
          </p:cNvPicPr>
          <p:nvPr>
            <p:ph idx="1"/>
          </p:nvPr>
        </p:nvPicPr>
        <p:blipFill>
          <a:blip r:embed="rId3"/>
          <a:stretch>
            <a:fillRect/>
          </a:stretch>
        </p:blipFill>
        <p:spPr>
          <a:xfrm>
            <a:off x="1266110" y="1708576"/>
            <a:ext cx="9904255" cy="448167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Tuples Min and Max</a:t>
            </a:r>
          </a:p>
        </p:txBody>
      </p:sp>
    </p:spTree>
    <p:extLst>
      <p:ext uri="{BB962C8B-B14F-4D97-AF65-F5344CB8AC3E}">
        <p14:creationId xmlns:p14="http://schemas.microsoft.com/office/powerpoint/2010/main" val="3124596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779466" y="2035717"/>
            <a:ext cx="11122158" cy="1862961"/>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Tuples Min and Max</a:t>
            </a:r>
          </a:p>
        </p:txBody>
      </p:sp>
      <p:pic>
        <p:nvPicPr>
          <p:cNvPr id="3" name="Picture 2"/>
          <p:cNvPicPr>
            <a:picLocks noChangeAspect="1"/>
          </p:cNvPicPr>
          <p:nvPr/>
        </p:nvPicPr>
        <p:blipFill>
          <a:blip r:embed="rId4"/>
          <a:stretch>
            <a:fillRect/>
          </a:stretch>
        </p:blipFill>
        <p:spPr>
          <a:xfrm>
            <a:off x="657159" y="4059800"/>
            <a:ext cx="11122158" cy="1954102"/>
          </a:xfrm>
          <a:prstGeom prst="rect">
            <a:avLst/>
          </a:prstGeom>
        </p:spPr>
      </p:pic>
    </p:spTree>
    <p:extLst>
      <p:ext uri="{BB962C8B-B14F-4D97-AF65-F5344CB8AC3E}">
        <p14:creationId xmlns:p14="http://schemas.microsoft.com/office/powerpoint/2010/main" val="1212092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1758856" y="1708576"/>
            <a:ext cx="8918763" cy="448167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Pattern Matching with ‘is’</a:t>
            </a:r>
          </a:p>
        </p:txBody>
      </p:sp>
    </p:spTree>
    <p:extLst>
      <p:ext uri="{BB962C8B-B14F-4D97-AF65-F5344CB8AC3E}">
        <p14:creationId xmlns:p14="http://schemas.microsoft.com/office/powerpoint/2010/main" val="63272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5400" dirty="0"/>
              <a:t>Azure Batch Service Lab</a:t>
            </a:r>
            <a:endParaRPr lang="en-US" dirty="0"/>
          </a:p>
        </p:txBody>
      </p:sp>
    </p:spTree>
    <p:extLst>
      <p:ext uri="{BB962C8B-B14F-4D97-AF65-F5344CB8AC3E}">
        <p14:creationId xmlns:p14="http://schemas.microsoft.com/office/powerpoint/2010/main" val="3408570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Pattern Matching with ‘switch’</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298360" y="1553569"/>
            <a:ext cx="6860381" cy="5342936"/>
          </a:xfrm>
          <a:prstGeom prst="rect">
            <a:avLst/>
          </a:prstGeom>
        </p:spPr>
      </p:pic>
    </p:spTree>
    <p:extLst>
      <p:ext uri="{BB962C8B-B14F-4D97-AF65-F5344CB8AC3E}">
        <p14:creationId xmlns:p14="http://schemas.microsoft.com/office/powerpoint/2010/main" val="2770590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6" name="Content Placeholder 8"/>
          <p:cNvPicPr>
            <a:picLocks noGrp="1" noChangeAspect="1"/>
          </p:cNvPicPr>
          <p:nvPr>
            <p:ph idx="1"/>
          </p:nvPr>
        </p:nvPicPr>
        <p:blipFill>
          <a:blip r:embed="rId3"/>
          <a:stretch>
            <a:fillRect/>
          </a:stretch>
        </p:blipFill>
        <p:spPr>
          <a:xfrm>
            <a:off x="1682413" y="1424390"/>
            <a:ext cx="8970681" cy="5539395"/>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ref locals and returns</a:t>
            </a:r>
          </a:p>
        </p:txBody>
      </p:sp>
    </p:spTree>
    <p:extLst>
      <p:ext uri="{BB962C8B-B14F-4D97-AF65-F5344CB8AC3E}">
        <p14:creationId xmlns:p14="http://schemas.microsoft.com/office/powerpoint/2010/main" val="1207267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311575" y="1562258"/>
            <a:ext cx="11491190" cy="5285949"/>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Local Functions - Iterative</a:t>
            </a:r>
          </a:p>
        </p:txBody>
      </p:sp>
    </p:spTree>
    <p:extLst>
      <p:ext uri="{BB962C8B-B14F-4D97-AF65-F5344CB8AC3E}">
        <p14:creationId xmlns:p14="http://schemas.microsoft.com/office/powerpoint/2010/main" val="295165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263582" y="1539960"/>
            <a:ext cx="11921035" cy="479821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Local Functions - Async</a:t>
            </a:r>
          </a:p>
        </p:txBody>
      </p:sp>
    </p:spTree>
    <p:extLst>
      <p:ext uri="{BB962C8B-B14F-4D97-AF65-F5344CB8AC3E}">
        <p14:creationId xmlns:p14="http://schemas.microsoft.com/office/powerpoint/2010/main" val="848289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657158" y="1860159"/>
            <a:ext cx="11122158" cy="1946377"/>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Old expression-bodied function members</a:t>
            </a:r>
          </a:p>
        </p:txBody>
      </p:sp>
      <p:pic>
        <p:nvPicPr>
          <p:cNvPr id="3" name="Picture 2"/>
          <p:cNvPicPr>
            <a:picLocks noChangeAspect="1"/>
          </p:cNvPicPr>
          <p:nvPr/>
        </p:nvPicPr>
        <p:blipFill>
          <a:blip r:embed="rId4"/>
          <a:stretch>
            <a:fillRect/>
          </a:stretch>
        </p:blipFill>
        <p:spPr>
          <a:xfrm>
            <a:off x="657158" y="4338504"/>
            <a:ext cx="11122158" cy="2095696"/>
          </a:xfrm>
          <a:prstGeom prst="rect">
            <a:avLst/>
          </a:prstGeom>
        </p:spPr>
      </p:pic>
    </p:spTree>
    <p:extLst>
      <p:ext uri="{BB962C8B-B14F-4D97-AF65-F5344CB8AC3E}">
        <p14:creationId xmlns:p14="http://schemas.microsoft.com/office/powerpoint/2010/main" val="2889331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1949973" y="1708576"/>
            <a:ext cx="8536528" cy="448167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More expression-bodied members</a:t>
            </a:r>
          </a:p>
        </p:txBody>
      </p:sp>
    </p:spTree>
    <p:extLst>
      <p:ext uri="{BB962C8B-B14F-4D97-AF65-F5344CB8AC3E}">
        <p14:creationId xmlns:p14="http://schemas.microsoft.com/office/powerpoint/2010/main" val="3234422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Shorthand for expression-bodied members</a:t>
            </a:r>
          </a:p>
        </p:txBody>
      </p:sp>
      <p:sp>
        <p:nvSpPr>
          <p:cNvPr id="5" name="Rectangle 3"/>
          <p:cNvSpPr>
            <a:spLocks noChangeArrowheads="1"/>
          </p:cNvSpPr>
          <p:nvPr/>
        </p:nvSpPr>
        <p:spPr bwMode="auto">
          <a:xfrm>
            <a:off x="1883200" y="1864422"/>
            <a:ext cx="8475397" cy="19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2448" dirty="0">
                <a:solidFill>
                  <a:srgbClr val="008200"/>
                </a:solidFill>
                <a:latin typeface="Consolas" panose="020B0609020204030204" pitchFamily="49" charset="0"/>
              </a:rPr>
              <a:t>// C#6 Destructor</a:t>
            </a:r>
            <a:endParaRPr lang="en-US" altLang="en-US" sz="1122" dirty="0">
              <a:solidFill>
                <a:prstClr val="black"/>
              </a:solidFill>
            </a:endParaRPr>
          </a:p>
          <a:p>
            <a:pPr defTabSz="932597"/>
            <a:r>
              <a:rPr lang="en-US" altLang="en-US" sz="2448" dirty="0">
                <a:solidFill>
                  <a:srgbClr val="000000"/>
                </a:solidFill>
                <a:latin typeface="Consolas" panose="020B0609020204030204" pitchFamily="49" charset="0"/>
              </a:rPr>
              <a:t>~Person()</a:t>
            </a:r>
            <a:endParaRPr lang="en-US" altLang="en-US" sz="1122" dirty="0">
              <a:solidFill>
                <a:prstClr val="black"/>
              </a:solidFill>
            </a:endParaRPr>
          </a:p>
          <a:p>
            <a:pPr defTabSz="932597"/>
            <a:r>
              <a:rPr lang="en-US" altLang="en-US" sz="2448" dirty="0">
                <a:solidFill>
                  <a:srgbClr val="000000"/>
                </a:solidFill>
                <a:latin typeface="Consolas" panose="020B0609020204030204" pitchFamily="49" charset="0"/>
              </a:rPr>
              <a:t>{</a:t>
            </a:r>
            <a:endParaRPr lang="en-US" altLang="en-US" sz="1122" dirty="0">
              <a:solidFill>
                <a:prstClr val="black"/>
              </a:solidFill>
            </a:endParaRPr>
          </a:p>
          <a:p>
            <a:pPr defTabSz="932597"/>
            <a:r>
              <a:rPr lang="en-US" altLang="en-US" sz="2448" dirty="0">
                <a:solidFill>
                  <a:srgbClr val="141414"/>
                </a:solidFill>
                <a:latin typeface="Consolas" panose="020B0609020204030204" pitchFamily="49" charset="0"/>
              </a:rPr>
              <a:t>    </a:t>
            </a:r>
            <a:r>
              <a:rPr lang="en-US" altLang="en-US" sz="2448" dirty="0" err="1">
                <a:solidFill>
                  <a:srgbClr val="000000"/>
                </a:solidFill>
                <a:latin typeface="Consolas" panose="020B0609020204030204" pitchFamily="49" charset="0"/>
              </a:rPr>
              <a:t>Console.WriteLine</a:t>
            </a:r>
            <a:r>
              <a:rPr lang="en-US" altLang="en-US" sz="2448" dirty="0">
                <a:solidFill>
                  <a:srgbClr val="000000"/>
                </a:solidFill>
                <a:latin typeface="Consolas" panose="020B0609020204030204" pitchFamily="49" charset="0"/>
              </a:rPr>
              <a:t>(</a:t>
            </a:r>
            <a:r>
              <a:rPr lang="en-US" altLang="en-US" sz="2448" dirty="0">
                <a:solidFill>
                  <a:srgbClr val="0000FF"/>
                </a:solidFill>
                <a:latin typeface="Consolas" panose="020B0609020204030204" pitchFamily="49" charset="0"/>
              </a:rPr>
              <a:t>"Destructor was called!"</a:t>
            </a:r>
            <a:r>
              <a:rPr lang="en-US" altLang="en-US" sz="2448" dirty="0">
                <a:solidFill>
                  <a:srgbClr val="000000"/>
                </a:solidFill>
                <a:latin typeface="Consolas" panose="020B0609020204030204" pitchFamily="49" charset="0"/>
              </a:rPr>
              <a:t>);</a:t>
            </a:r>
            <a:endParaRPr lang="en-US" altLang="en-US" sz="1122" dirty="0">
              <a:solidFill>
                <a:prstClr val="black"/>
              </a:solidFill>
            </a:endParaRPr>
          </a:p>
          <a:p>
            <a:pPr defTabSz="932597"/>
            <a:r>
              <a:rPr lang="en-US" altLang="en-US" sz="2448" dirty="0">
                <a:solidFill>
                  <a:srgbClr val="000000"/>
                </a:solidFill>
                <a:latin typeface="Consolas" panose="020B0609020204030204" pitchFamily="49" charset="0"/>
              </a:rPr>
              <a:t>}</a:t>
            </a:r>
            <a:endParaRPr lang="en-US" altLang="en-US" sz="4896" dirty="0">
              <a:solidFill>
                <a:prstClr val="black"/>
              </a:solidFill>
            </a:endParaRPr>
          </a:p>
        </p:txBody>
      </p:sp>
      <p:sp>
        <p:nvSpPr>
          <p:cNvPr id="13" name="Rectangle 5"/>
          <p:cNvSpPr>
            <a:spLocks noChangeArrowheads="1"/>
          </p:cNvSpPr>
          <p:nvPr/>
        </p:nvSpPr>
        <p:spPr bwMode="auto">
          <a:xfrm>
            <a:off x="378598" y="5074074"/>
            <a:ext cx="12034607" cy="38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932597" eaLnBrk="0" fontAlgn="base" hangingPunct="0">
              <a:spcBef>
                <a:spcPct val="0"/>
              </a:spcBef>
              <a:spcAft>
                <a:spcPct val="0"/>
              </a:spcAft>
            </a:pPr>
            <a:r>
              <a:rPr lang="en-US" altLang="en-US" sz="2448" dirty="0">
                <a:solidFill>
                  <a:srgbClr val="000000"/>
                </a:solidFill>
                <a:latin typeface="Consolas" panose="020B0609020204030204" pitchFamily="49" charset="0"/>
              </a:rPr>
              <a:t>~Person() =&gt; </a:t>
            </a:r>
            <a:r>
              <a:rPr lang="en-US" altLang="en-US" sz="2448" dirty="0" err="1">
                <a:solidFill>
                  <a:srgbClr val="000000"/>
                </a:solidFill>
                <a:latin typeface="Consolas" panose="020B0609020204030204" pitchFamily="49" charset="0"/>
              </a:rPr>
              <a:t>Console.Error.WriteLine</a:t>
            </a:r>
            <a:r>
              <a:rPr lang="en-US" altLang="en-US" sz="2448" dirty="0">
                <a:solidFill>
                  <a:srgbClr val="000000"/>
                </a:solidFill>
                <a:latin typeface="Consolas" panose="020B0609020204030204" pitchFamily="49" charset="0"/>
              </a:rPr>
              <a:t>(</a:t>
            </a:r>
            <a:r>
              <a:rPr lang="en-US" altLang="en-US" sz="2448" dirty="0">
                <a:solidFill>
                  <a:srgbClr val="0000FF"/>
                </a:solidFill>
                <a:latin typeface="Consolas" panose="020B0609020204030204" pitchFamily="49" charset="0"/>
              </a:rPr>
              <a:t>"C# 7 Destructor was called!"</a:t>
            </a:r>
            <a:r>
              <a:rPr lang="en-US" altLang="en-US" sz="2448" dirty="0">
                <a:solidFill>
                  <a:srgbClr val="000000"/>
                </a:solidFill>
                <a:latin typeface="Consolas" panose="020B0609020204030204" pitchFamily="49" charset="0"/>
              </a:rPr>
              <a:t>);</a:t>
            </a:r>
            <a:r>
              <a:rPr lang="en-US" altLang="en-US" sz="918" dirty="0">
                <a:solidFill>
                  <a:prstClr val="black"/>
                </a:solidFill>
                <a:latin typeface="Calibri" panose="020F0502020204030204"/>
              </a:rPr>
              <a:t> </a:t>
            </a:r>
            <a:endParaRPr lang="en-US" altLang="en-US" sz="3672" dirty="0">
              <a:solidFill>
                <a:prstClr val="black"/>
              </a:solidFill>
              <a:latin typeface="Arial" panose="020B0604020202020204" pitchFamily="34" charset="0"/>
            </a:endParaRPr>
          </a:p>
        </p:txBody>
      </p:sp>
    </p:spTree>
    <p:extLst>
      <p:ext uri="{BB962C8B-B14F-4D97-AF65-F5344CB8AC3E}">
        <p14:creationId xmlns:p14="http://schemas.microsoft.com/office/powerpoint/2010/main" val="1705102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7" name="Content Placeholder 3"/>
          <p:cNvPicPr>
            <a:picLocks noGrp="1" noChangeAspect="1"/>
          </p:cNvPicPr>
          <p:nvPr>
            <p:ph idx="1"/>
          </p:nvPr>
        </p:nvPicPr>
        <p:blipFill>
          <a:blip r:embed="rId3"/>
          <a:stretch>
            <a:fillRect/>
          </a:stretch>
        </p:blipFill>
        <p:spPr>
          <a:xfrm>
            <a:off x="657158" y="2795490"/>
            <a:ext cx="11122158" cy="2307846"/>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Throw expressions</a:t>
            </a:r>
          </a:p>
        </p:txBody>
      </p:sp>
    </p:spTree>
    <p:extLst>
      <p:ext uri="{BB962C8B-B14F-4D97-AF65-F5344CB8AC3E}">
        <p14:creationId xmlns:p14="http://schemas.microsoft.com/office/powerpoint/2010/main" val="3466422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5" name="Content Placeholder 7"/>
          <p:cNvPicPr>
            <a:picLocks noGrp="1" noChangeAspect="1"/>
          </p:cNvPicPr>
          <p:nvPr>
            <p:ph idx="1"/>
          </p:nvPr>
        </p:nvPicPr>
        <p:blipFill>
          <a:blip r:embed="rId3"/>
          <a:stretch>
            <a:fillRect/>
          </a:stretch>
        </p:blipFill>
        <p:spPr>
          <a:xfrm>
            <a:off x="192901" y="1837257"/>
            <a:ext cx="12050672" cy="3946594"/>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dirty="0">
                <a:solidFill>
                  <a:schemeClr val="bg1"/>
                </a:solidFill>
              </a:rPr>
              <a:t>C# 7.0 Throw Expressions</a:t>
            </a:r>
          </a:p>
        </p:txBody>
      </p:sp>
    </p:spTree>
    <p:extLst>
      <p:ext uri="{BB962C8B-B14F-4D97-AF65-F5344CB8AC3E}">
        <p14:creationId xmlns:p14="http://schemas.microsoft.com/office/powerpoint/2010/main" val="3783273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664727"/>
            <a:ext cx="12434711" cy="75121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5" name="Content Placeholder 4"/>
          <p:cNvPicPr>
            <a:picLocks noGrp="1" noChangeAspect="1"/>
          </p:cNvPicPr>
          <p:nvPr>
            <p:ph idx="1"/>
          </p:nvPr>
        </p:nvPicPr>
        <p:blipFill>
          <a:blip r:embed="rId3"/>
          <a:stretch>
            <a:fillRect/>
          </a:stretch>
        </p:blipFill>
        <p:spPr>
          <a:xfrm>
            <a:off x="466406" y="1605904"/>
            <a:ext cx="11286389" cy="5050659"/>
          </a:xfrm>
          <a:prstGeom prst="rect">
            <a:avLst/>
          </a:prstGeom>
        </p:spPr>
      </p:pic>
      <p:sp>
        <p:nvSpPr>
          <p:cNvPr id="2" name="Title 1"/>
          <p:cNvSpPr>
            <a:spLocks noGrp="1"/>
          </p:cNvSpPr>
          <p:nvPr>
            <p:ph type="title"/>
          </p:nvPr>
        </p:nvSpPr>
        <p:spPr>
          <a:xfrm>
            <a:off x="568493" y="656276"/>
            <a:ext cx="11434105" cy="759664"/>
          </a:xfrm>
        </p:spPr>
        <p:txBody>
          <a:bodyPr vert="horz" lIns="93260" tIns="46630" rIns="93260" bIns="46630" rtlCol="0" anchor="ctr">
            <a:normAutofit/>
          </a:bodyPr>
          <a:lstStyle/>
          <a:p>
            <a:pPr algn="ctr"/>
            <a:r>
              <a:rPr lang="en-US" sz="3264">
                <a:solidFill>
                  <a:schemeClr val="bg1"/>
                </a:solidFill>
              </a:rPr>
              <a:t>C# 7.0 Generalized async return types</a:t>
            </a:r>
          </a:p>
        </p:txBody>
      </p:sp>
    </p:spTree>
    <p:extLst>
      <p:ext uri="{BB962C8B-B14F-4D97-AF65-F5344CB8AC3E}">
        <p14:creationId xmlns:p14="http://schemas.microsoft.com/office/powerpoint/2010/main" val="383651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 7 Features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94091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7.0 Numeric literal syntax improvements</a:t>
            </a:r>
          </a:p>
        </p:txBody>
      </p:sp>
      <p:sp>
        <p:nvSpPr>
          <p:cNvPr id="4" name="Rectangle 3"/>
          <p:cNvSpPr/>
          <p:nvPr/>
        </p:nvSpPr>
        <p:spPr>
          <a:xfrm>
            <a:off x="855768" y="1724345"/>
            <a:ext cx="11166754" cy="4416232"/>
          </a:xfrm>
          <a:prstGeom prst="rect">
            <a:avLst/>
          </a:prstGeom>
        </p:spPr>
        <p:txBody>
          <a:bodyPr wrap="square">
            <a:spAutoFit/>
          </a:bodyPr>
          <a:lstStyle/>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One = 0b0001;</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Two = 0b0010;</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Four = 0b0100;</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Eight = 0b1000;</a:t>
            </a:r>
          </a:p>
          <a:p>
            <a:pPr defTabSz="932597"/>
            <a:endParaRPr lang="en-US" sz="1836" dirty="0">
              <a:solidFill>
                <a:srgbClr val="000000"/>
              </a:solidFill>
              <a:latin typeface="Consolas" panose="020B0609020204030204" pitchFamily="49" charset="0"/>
            </a:endParaRP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Sixteen = 0b0001_0000;</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ThirtyTwo</a:t>
            </a:r>
            <a:r>
              <a:rPr lang="en-US" sz="1836" dirty="0">
                <a:solidFill>
                  <a:srgbClr val="000000"/>
                </a:solidFill>
                <a:latin typeface="Consolas" panose="020B0609020204030204" pitchFamily="49" charset="0"/>
              </a:rPr>
              <a:t> = 0b0010_0000;</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SixtyFour</a:t>
            </a:r>
            <a:r>
              <a:rPr lang="en-US" sz="1836" dirty="0">
                <a:solidFill>
                  <a:srgbClr val="000000"/>
                </a:solidFill>
                <a:latin typeface="Consolas" panose="020B0609020204030204" pitchFamily="49" charset="0"/>
              </a:rPr>
              <a:t> = 0b0100_0000;</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int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OneHundredTwentyEight</a:t>
            </a:r>
            <a:r>
              <a:rPr lang="en-US" sz="1836" dirty="0">
                <a:solidFill>
                  <a:srgbClr val="000000"/>
                </a:solidFill>
                <a:latin typeface="Consolas" panose="020B0609020204030204" pitchFamily="49" charset="0"/>
              </a:rPr>
              <a:t> = 0b1000_0000;</a:t>
            </a:r>
          </a:p>
          <a:p>
            <a:pPr defTabSz="932597"/>
            <a:endParaRPr lang="en-US" sz="1836" dirty="0">
              <a:solidFill>
                <a:srgbClr val="000000"/>
              </a:solidFill>
              <a:latin typeface="Consolas" panose="020B0609020204030204" pitchFamily="49" charset="0"/>
            </a:endParaRP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long</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BillionsAndBillions</a:t>
            </a:r>
            <a:r>
              <a:rPr lang="en-US" sz="1836" dirty="0">
                <a:solidFill>
                  <a:srgbClr val="000000"/>
                </a:solidFill>
                <a:latin typeface="Consolas" panose="020B0609020204030204" pitchFamily="49" charset="0"/>
              </a:rPr>
              <a:t> = 100_000_000_000;</a:t>
            </a:r>
          </a:p>
          <a:p>
            <a:pPr defTabSz="932597"/>
            <a:endParaRPr lang="en-US" sz="1836" dirty="0">
              <a:solidFill>
                <a:srgbClr val="000000"/>
              </a:solidFill>
              <a:latin typeface="Consolas" panose="020B0609020204030204" pitchFamily="49" charset="0"/>
            </a:endParaRPr>
          </a:p>
          <a:p>
            <a:pPr defTabSz="932597"/>
            <a:r>
              <a:rPr lang="fr-FR" sz="1836" dirty="0">
                <a:solidFill>
                  <a:srgbClr val="0000FF"/>
                </a:solidFill>
                <a:latin typeface="Consolas" panose="020B0609020204030204" pitchFamily="49" charset="0"/>
              </a:rPr>
              <a:t>public</a:t>
            </a:r>
            <a:r>
              <a:rPr lang="fr-FR" sz="1836" dirty="0">
                <a:solidFill>
                  <a:srgbClr val="000000"/>
                </a:solidFill>
                <a:latin typeface="Consolas" panose="020B0609020204030204" pitchFamily="49" charset="0"/>
              </a:rPr>
              <a:t> </a:t>
            </a:r>
            <a:r>
              <a:rPr lang="fr-FR" sz="1836" dirty="0" err="1">
                <a:solidFill>
                  <a:srgbClr val="0000FF"/>
                </a:solidFill>
                <a:latin typeface="Consolas" panose="020B0609020204030204" pitchFamily="49" charset="0"/>
              </a:rPr>
              <a:t>const</a:t>
            </a:r>
            <a:r>
              <a:rPr lang="fr-FR" sz="1836" dirty="0">
                <a:solidFill>
                  <a:srgbClr val="000000"/>
                </a:solidFill>
                <a:latin typeface="Consolas" panose="020B0609020204030204" pitchFamily="49" charset="0"/>
              </a:rPr>
              <a:t> </a:t>
            </a:r>
            <a:r>
              <a:rPr lang="fr-FR" sz="1836" dirty="0">
                <a:solidFill>
                  <a:srgbClr val="0000FF"/>
                </a:solidFill>
                <a:latin typeface="Consolas" panose="020B0609020204030204" pitchFamily="49" charset="0"/>
              </a:rPr>
              <a:t>double</a:t>
            </a:r>
            <a:r>
              <a:rPr lang="fr-FR" sz="1836" dirty="0">
                <a:solidFill>
                  <a:srgbClr val="000000"/>
                </a:solidFill>
                <a:latin typeface="Consolas" panose="020B0609020204030204" pitchFamily="49" charset="0"/>
              </a:rPr>
              <a:t> </a:t>
            </a:r>
            <a:r>
              <a:rPr lang="fr-FR" sz="1836" dirty="0" err="1">
                <a:solidFill>
                  <a:srgbClr val="000000"/>
                </a:solidFill>
                <a:latin typeface="Consolas" panose="020B0609020204030204" pitchFamily="49" charset="0"/>
              </a:rPr>
              <a:t>AvogadroConstant</a:t>
            </a:r>
            <a:r>
              <a:rPr lang="fr-FR" sz="1836" dirty="0">
                <a:solidFill>
                  <a:srgbClr val="000000"/>
                </a:solidFill>
                <a:latin typeface="Consolas" panose="020B0609020204030204" pitchFamily="49" charset="0"/>
              </a:rPr>
              <a:t> = 6.022_140_857_747_474e23;</a:t>
            </a:r>
          </a:p>
          <a:p>
            <a:pPr defTabSz="932597"/>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err="1">
                <a:solidFill>
                  <a:srgbClr val="0000FF"/>
                </a:solidFill>
                <a:latin typeface="Consolas" panose="020B0609020204030204" pitchFamily="49" charset="0"/>
              </a:rPr>
              <a:t>const</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decimal</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GoldenRatio</a:t>
            </a:r>
            <a:r>
              <a:rPr lang="en-US" sz="1836" dirty="0">
                <a:solidFill>
                  <a:srgbClr val="000000"/>
                </a:solidFill>
                <a:latin typeface="Consolas" panose="020B0609020204030204" pitchFamily="49" charset="0"/>
              </a:rPr>
              <a:t> = 1.618_033_988_749_894_848_204_586_834_365_638_117_720_309_179M;</a:t>
            </a:r>
          </a:p>
        </p:txBody>
      </p:sp>
      <p:sp>
        <p:nvSpPr>
          <p:cNvPr id="5" name="TextBox 4"/>
          <p:cNvSpPr txBox="1"/>
          <p:nvPr/>
        </p:nvSpPr>
        <p:spPr>
          <a:xfrm>
            <a:off x="5813683" y="2222917"/>
            <a:ext cx="1418060" cy="382308"/>
          </a:xfrm>
          <a:prstGeom prst="rect">
            <a:avLst/>
          </a:prstGeom>
          <a:noFill/>
        </p:spPr>
        <p:txBody>
          <a:bodyPr wrap="none" rtlCol="0">
            <a:spAutoFit/>
          </a:bodyPr>
          <a:lstStyle/>
          <a:p>
            <a:pPr defTabSz="932597"/>
            <a:r>
              <a:rPr lang="en-US" sz="1836" dirty="0">
                <a:solidFill>
                  <a:prstClr val="black"/>
                </a:solidFill>
                <a:latin typeface="Calibri" panose="020F0502020204030204"/>
              </a:rPr>
              <a:t>Binary literal</a:t>
            </a:r>
          </a:p>
        </p:txBody>
      </p:sp>
      <p:sp>
        <p:nvSpPr>
          <p:cNvPr id="6" name="TextBox 5"/>
          <p:cNvSpPr txBox="1"/>
          <p:nvPr/>
        </p:nvSpPr>
        <p:spPr>
          <a:xfrm>
            <a:off x="7921622" y="3325253"/>
            <a:ext cx="1624125"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Digit separator</a:t>
            </a:r>
          </a:p>
        </p:txBody>
      </p:sp>
    </p:spTree>
    <p:extLst>
      <p:ext uri="{BB962C8B-B14F-4D97-AF65-F5344CB8AC3E}">
        <p14:creationId xmlns:p14="http://schemas.microsoft.com/office/powerpoint/2010/main" val="2515463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0928482" cy="1351952"/>
          </a:xfrm>
        </p:spPr>
        <p:txBody>
          <a:bodyPr/>
          <a:lstStyle/>
          <a:p>
            <a:r>
              <a:rPr lang="en-US" dirty="0"/>
              <a:t>Things that didn’t make the cut (but may later)</a:t>
            </a:r>
          </a:p>
        </p:txBody>
      </p:sp>
      <p:sp>
        <p:nvSpPr>
          <p:cNvPr id="3" name="Content Placeholder 2"/>
          <p:cNvSpPr>
            <a:spLocks noGrp="1"/>
          </p:cNvSpPr>
          <p:nvPr>
            <p:ph idx="1"/>
          </p:nvPr>
        </p:nvSpPr>
        <p:spPr/>
        <p:txBody>
          <a:bodyPr>
            <a:normAutofit fontScale="85000" lnSpcReduction="10000"/>
          </a:bodyPr>
          <a:lstStyle/>
          <a:p>
            <a:r>
              <a:rPr lang="en-US" dirty="0"/>
              <a:t>Non nullable reference types</a:t>
            </a:r>
          </a:p>
          <a:p>
            <a:pPr lvl="1"/>
            <a:r>
              <a:rPr lang="en-US" dirty="0"/>
              <a:t>Proposal here: </a:t>
            </a:r>
            <a:r>
              <a:rPr lang="en-US" dirty="0">
                <a:hlinkClick r:id="rId3"/>
              </a:rPr>
              <a:t>https://gist.github.com/olmobrutall/31d2abafe0b21b017d56</a:t>
            </a:r>
            <a:endParaRPr lang="en-US" dirty="0"/>
          </a:p>
          <a:p>
            <a:endParaRPr lang="en-US" dirty="0"/>
          </a:p>
          <a:p>
            <a:r>
              <a:rPr lang="en-US" dirty="0"/>
              <a:t>Pattern matching and Record types</a:t>
            </a:r>
          </a:p>
          <a:p>
            <a:pPr lvl="1"/>
            <a:r>
              <a:rPr lang="en-US" dirty="0">
                <a:hlinkClick r:id="rId4"/>
              </a:rPr>
              <a:t>https://github.com/dotnet/roslyn/blob/features/records/docs/features/records.md</a:t>
            </a:r>
            <a:endParaRPr lang="en-US" dirty="0"/>
          </a:p>
          <a:p>
            <a:pPr lvl="1"/>
            <a:endParaRPr lang="en-US" dirty="0"/>
          </a:p>
          <a:p>
            <a:r>
              <a:rPr lang="en-US" dirty="0"/>
              <a:t>Advanced pattern matching scenarios</a:t>
            </a:r>
          </a:p>
          <a:p>
            <a:pPr lvl="1"/>
            <a:r>
              <a:rPr lang="en-US" dirty="0">
                <a:hlinkClick r:id="rId5"/>
              </a:rPr>
              <a:t>https://github.com/dotnet/roslyn/blob/features/patterns/docs/features/patterns.md</a:t>
            </a:r>
            <a:endParaRPr lang="en-US" dirty="0"/>
          </a:p>
          <a:p>
            <a:endParaRPr lang="en-US" dirty="0"/>
          </a:p>
          <a:p>
            <a:endParaRPr lang="en-US" dirty="0"/>
          </a:p>
          <a:p>
            <a:pPr marL="0" indent="0">
              <a:buNone/>
            </a:pPr>
            <a:r>
              <a:rPr lang="en-US" dirty="0">
                <a:hlinkClick r:id="rId6"/>
              </a:rPr>
              <a:t>https://github.com/dotnet/roslyn/issues</a:t>
            </a:r>
            <a:r>
              <a:rPr lang="en-US" dirty="0"/>
              <a:t> + “Feature Request”</a:t>
            </a:r>
          </a:p>
          <a:p>
            <a:pPr marL="0" indent="0">
              <a:buNone/>
            </a:pPr>
            <a:endParaRPr lang="en-US" dirty="0"/>
          </a:p>
        </p:txBody>
      </p:sp>
    </p:spTree>
    <p:extLst>
      <p:ext uri="{BB962C8B-B14F-4D97-AF65-F5344CB8AC3E}">
        <p14:creationId xmlns:p14="http://schemas.microsoft.com/office/powerpoint/2010/main" val="4080273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Links</a:t>
            </a:r>
          </a:p>
        </p:txBody>
      </p:sp>
      <p:sp>
        <p:nvSpPr>
          <p:cNvPr id="3" name="Content Placeholder 2"/>
          <p:cNvSpPr>
            <a:spLocks noGrp="1"/>
          </p:cNvSpPr>
          <p:nvPr>
            <p:ph idx="1"/>
          </p:nvPr>
        </p:nvSpPr>
        <p:spPr/>
        <p:txBody>
          <a:bodyPr>
            <a:normAutofit fontScale="92500" lnSpcReduction="10000"/>
          </a:bodyPr>
          <a:lstStyle/>
          <a:p>
            <a:r>
              <a:rPr lang="en-US" dirty="0"/>
              <a:t>Microsoft docs: </a:t>
            </a:r>
            <a:r>
              <a:rPr lang="en-US" dirty="0">
                <a:hlinkClick r:id="rId3"/>
              </a:rPr>
              <a:t>https://docs.microsoft.com/en-us/</a:t>
            </a:r>
            <a:r>
              <a:rPr lang="en-US" dirty="0"/>
              <a:t> </a:t>
            </a:r>
          </a:p>
          <a:p>
            <a:endParaRPr lang="en-US" dirty="0"/>
          </a:p>
          <a:p>
            <a:r>
              <a:rPr lang="en-US" dirty="0"/>
              <a:t>C# Get started guide: </a:t>
            </a:r>
            <a:br>
              <a:rPr lang="en-US" dirty="0"/>
            </a:br>
            <a:r>
              <a:rPr lang="en-US" dirty="0">
                <a:hlinkClick r:id="rId4"/>
              </a:rPr>
              <a:t>https://www.microsoft.com/net/tutorials/csharp/getting-started/hello-world</a:t>
            </a:r>
            <a:r>
              <a:rPr lang="en-US" dirty="0"/>
              <a:t> </a:t>
            </a:r>
          </a:p>
          <a:p>
            <a:endParaRPr lang="en-US" dirty="0"/>
          </a:p>
          <a:p>
            <a:r>
              <a:rPr lang="en-US" dirty="0"/>
              <a:t>New in C#: </a:t>
            </a:r>
            <a:r>
              <a:rPr lang="en-US" dirty="0">
                <a:hlinkClick r:id="rId5"/>
              </a:rPr>
              <a:t>https://docs.microsoft.com/en-us/dotnet/articles/csharp/whats-new/csharp-7</a:t>
            </a:r>
            <a:endParaRPr lang="en-US" dirty="0"/>
          </a:p>
          <a:p>
            <a:endParaRPr lang="en-US" dirty="0"/>
          </a:p>
          <a:p>
            <a:r>
              <a:rPr lang="en-US" dirty="0"/>
              <a:t>New in VS: </a:t>
            </a:r>
            <a:r>
              <a:rPr lang="en-US" dirty="0">
                <a:hlinkClick r:id="rId6"/>
              </a:rPr>
              <a:t>https://docs.microsoft.com/en-us/visualstudio/ide/whats-new-in-visual-studio</a:t>
            </a:r>
            <a:endParaRPr lang="en-US" dirty="0"/>
          </a:p>
          <a:p>
            <a:pPr marL="0" indent="0">
              <a:buNone/>
            </a:pPr>
            <a:endParaRPr lang="en-US" dirty="0"/>
          </a:p>
        </p:txBody>
      </p:sp>
    </p:spTree>
    <p:extLst>
      <p:ext uri="{BB962C8B-B14F-4D97-AF65-F5344CB8AC3E}">
        <p14:creationId xmlns:p14="http://schemas.microsoft.com/office/powerpoint/2010/main" val="2513194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49DFE-1CA2-4D5D-A6D4-9A503BDB4EEF}"/>
              </a:ext>
            </a:extLst>
          </p:cNvPr>
          <p:cNvSpPr/>
          <p:nvPr/>
        </p:nvSpPr>
        <p:spPr>
          <a:xfrm>
            <a:off x="4237037" y="3040062"/>
            <a:ext cx="3033203" cy="830997"/>
          </a:xfrm>
          <a:prstGeom prst="rect">
            <a:avLst/>
          </a:prstGeom>
        </p:spPr>
        <p:txBody>
          <a:bodyPr wrap="none">
            <a:spAutoFit/>
          </a:bodyPr>
          <a:lstStyle/>
          <a:p>
            <a:r>
              <a:rPr lang="en-US" sz="4800" dirty="0">
                <a:latin typeface="+mj-lt"/>
              </a:rPr>
              <a:t>Thank you!</a:t>
            </a:r>
          </a:p>
        </p:txBody>
      </p:sp>
    </p:spTree>
    <p:extLst>
      <p:ext uri="{BB962C8B-B14F-4D97-AF65-F5344CB8AC3E}">
        <p14:creationId xmlns:p14="http://schemas.microsoft.com/office/powerpoint/2010/main" val="1229726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Content Placeholder 4"/>
          <p:cNvSpPr>
            <a:spLocks noGrp="1"/>
          </p:cNvSpPr>
          <p:nvPr>
            <p:ph idx="1"/>
          </p:nvPr>
        </p:nvSpPr>
        <p:spPr/>
        <p:txBody>
          <a:bodyPr>
            <a:normAutofit fontScale="25000" lnSpcReduction="20000"/>
          </a:bodyPr>
          <a:lstStyle/>
          <a:p>
            <a:r>
              <a:rPr lang="en-US" dirty="0"/>
              <a:t>Simpler out variables</a:t>
            </a:r>
          </a:p>
          <a:p>
            <a:r>
              <a:rPr lang="en-US" dirty="0"/>
              <a:t>Tuples</a:t>
            </a:r>
          </a:p>
          <a:p>
            <a:r>
              <a:rPr lang="en-US" dirty="0"/>
              <a:t>Pattern Matching</a:t>
            </a:r>
          </a:p>
          <a:p>
            <a:r>
              <a:rPr lang="en-US" dirty="0"/>
              <a:t>ref locals and returns</a:t>
            </a:r>
          </a:p>
          <a:p>
            <a:r>
              <a:rPr lang="en-US" dirty="0"/>
              <a:t>Local Functions</a:t>
            </a:r>
          </a:p>
          <a:p>
            <a:r>
              <a:rPr lang="en-US" dirty="0"/>
              <a:t>More expression-bodied members</a:t>
            </a:r>
          </a:p>
          <a:p>
            <a:r>
              <a:rPr lang="en-US" dirty="0"/>
              <a:t>throw Expressions</a:t>
            </a:r>
          </a:p>
          <a:p>
            <a:r>
              <a:rPr lang="en-US" dirty="0"/>
              <a:t>Generalized </a:t>
            </a:r>
            <a:r>
              <a:rPr lang="en-US" dirty="0" err="1"/>
              <a:t>async</a:t>
            </a:r>
            <a:r>
              <a:rPr lang="en-US" dirty="0"/>
              <a:t> return types</a:t>
            </a:r>
          </a:p>
          <a:p>
            <a:r>
              <a:rPr lang="en-US" dirty="0"/>
              <a:t>Numeric literal syntax improvements</a:t>
            </a:r>
          </a:p>
        </p:txBody>
      </p:sp>
    </p:spTree>
    <p:extLst>
      <p:ext uri="{BB962C8B-B14F-4D97-AF65-F5344CB8AC3E}">
        <p14:creationId xmlns:p14="http://schemas.microsoft.com/office/powerpoint/2010/main" val="10184181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variables</a:t>
            </a:r>
          </a:p>
        </p:txBody>
      </p:sp>
      <p:sp>
        <p:nvSpPr>
          <p:cNvPr id="3" name="Content Placeholder 2"/>
          <p:cNvSpPr>
            <a:spLocks noGrp="1"/>
          </p:cNvSpPr>
          <p:nvPr>
            <p:ph idx="1"/>
          </p:nvPr>
        </p:nvSpPr>
        <p:spPr>
          <a:xfrm>
            <a:off x="855768" y="1861969"/>
            <a:ext cx="10724938" cy="1173953"/>
          </a:xfrm>
        </p:spPr>
        <p:txBody>
          <a:bodyPr/>
          <a:lstStyle/>
          <a:p>
            <a:r>
              <a:rPr lang="en-US" dirty="0"/>
              <a:t>Inline declaration</a:t>
            </a:r>
          </a:p>
        </p:txBody>
      </p:sp>
      <p:sp>
        <p:nvSpPr>
          <p:cNvPr id="4" name="Rectangle 3"/>
          <p:cNvSpPr/>
          <p:nvPr/>
        </p:nvSpPr>
        <p:spPr>
          <a:xfrm>
            <a:off x="855768" y="3584846"/>
            <a:ext cx="6217356" cy="1822995"/>
          </a:xfrm>
          <a:prstGeom prst="rect">
            <a:avLst/>
          </a:prstGeom>
        </p:spPr>
        <p:txBody>
          <a:bodyPr>
            <a:spAutoFit/>
          </a:bodyPr>
          <a:lstStyle/>
          <a:p>
            <a:r>
              <a:rPr lang="en-US" sz="1836" dirty="0" err="1"/>
              <a:t>int</a:t>
            </a:r>
            <a:r>
              <a:rPr lang="en-US" sz="1836" dirty="0"/>
              <a:t> </a:t>
            </a:r>
            <a:r>
              <a:rPr lang="en-US" sz="1836" dirty="0" err="1"/>
              <a:t>numericResult</a:t>
            </a:r>
            <a:r>
              <a:rPr lang="en-US" sz="1836" dirty="0"/>
              <a:t>;</a:t>
            </a:r>
          </a:p>
          <a:p>
            <a:r>
              <a:rPr lang="en-US" sz="1836" dirty="0"/>
              <a:t>if (</a:t>
            </a:r>
            <a:r>
              <a:rPr lang="en-US" sz="1836" dirty="0" err="1"/>
              <a:t>int.TryParse</a:t>
            </a:r>
            <a:r>
              <a:rPr lang="en-US" sz="1836" dirty="0"/>
              <a:t>(input, out </a:t>
            </a:r>
            <a:r>
              <a:rPr lang="en-US" sz="1836" dirty="0" err="1"/>
              <a:t>numericResult</a:t>
            </a:r>
            <a:r>
              <a:rPr lang="en-US" sz="1836" dirty="0"/>
              <a:t>))</a:t>
            </a:r>
          </a:p>
          <a:p>
            <a:r>
              <a:rPr lang="en-US" sz="1836" dirty="0"/>
              <a:t>    </a:t>
            </a:r>
            <a:r>
              <a:rPr lang="en-US" sz="1836" dirty="0" err="1"/>
              <a:t>WriteLine</a:t>
            </a:r>
            <a:r>
              <a:rPr lang="en-US" sz="1836" dirty="0"/>
              <a:t>(</a:t>
            </a:r>
            <a:r>
              <a:rPr lang="en-US" sz="1836" dirty="0" err="1"/>
              <a:t>numericResult</a:t>
            </a:r>
            <a:r>
              <a:rPr lang="en-US" sz="1836" dirty="0"/>
              <a:t>);</a:t>
            </a:r>
          </a:p>
          <a:p>
            <a:r>
              <a:rPr lang="en-US" sz="1836" dirty="0"/>
              <a:t>else</a:t>
            </a:r>
          </a:p>
          <a:p>
            <a:r>
              <a:rPr lang="en-US" sz="1836" dirty="0"/>
              <a:t>    </a:t>
            </a:r>
            <a:r>
              <a:rPr lang="en-US" sz="1836" dirty="0" err="1"/>
              <a:t>WriteLine</a:t>
            </a:r>
            <a:r>
              <a:rPr lang="en-US" sz="1836" dirty="0"/>
              <a:t>("Could not parse input");</a:t>
            </a:r>
          </a:p>
          <a:p>
            <a:endParaRPr lang="en-US" sz="1836" dirty="0"/>
          </a:p>
        </p:txBody>
      </p:sp>
      <p:sp>
        <p:nvSpPr>
          <p:cNvPr id="5" name="Rectangle 4"/>
          <p:cNvSpPr/>
          <p:nvPr/>
        </p:nvSpPr>
        <p:spPr>
          <a:xfrm>
            <a:off x="6423277" y="3584846"/>
            <a:ext cx="6217356" cy="1246721"/>
          </a:xfrm>
          <a:prstGeom prst="rect">
            <a:avLst/>
          </a:prstGeom>
        </p:spPr>
        <p:txBody>
          <a:bodyPr>
            <a:spAutoFit/>
          </a:bodyPr>
          <a:lstStyle/>
          <a:p>
            <a:r>
              <a:rPr lang="en-US" sz="1836" dirty="0"/>
              <a:t>if (</a:t>
            </a:r>
            <a:r>
              <a:rPr lang="en-US" sz="1836" dirty="0" err="1"/>
              <a:t>int.TryParse</a:t>
            </a:r>
            <a:r>
              <a:rPr lang="en-US" sz="1836" dirty="0"/>
              <a:t>(input, out </a:t>
            </a:r>
            <a:r>
              <a:rPr lang="en-US" sz="1836" dirty="0" err="1"/>
              <a:t>int</a:t>
            </a:r>
            <a:r>
              <a:rPr lang="en-US" sz="1836" dirty="0"/>
              <a:t> result))</a:t>
            </a:r>
          </a:p>
          <a:p>
            <a:r>
              <a:rPr lang="en-US" sz="1836" dirty="0"/>
              <a:t>    </a:t>
            </a:r>
            <a:r>
              <a:rPr lang="en-US" sz="1836" dirty="0" err="1"/>
              <a:t>WriteLine</a:t>
            </a:r>
            <a:r>
              <a:rPr lang="en-US" sz="1836" dirty="0"/>
              <a:t>(result);</a:t>
            </a:r>
          </a:p>
          <a:p>
            <a:r>
              <a:rPr lang="en-US" sz="1836" dirty="0"/>
              <a:t>else</a:t>
            </a:r>
          </a:p>
          <a:p>
            <a:r>
              <a:rPr lang="en-US" sz="1836" dirty="0"/>
              <a:t>    </a:t>
            </a:r>
            <a:r>
              <a:rPr lang="en-US" sz="1836" dirty="0" err="1"/>
              <a:t>WriteLine</a:t>
            </a:r>
            <a:r>
              <a:rPr lang="en-US" sz="1836" dirty="0"/>
              <a:t>("Could not parse input");</a:t>
            </a:r>
          </a:p>
        </p:txBody>
      </p:sp>
    </p:spTree>
    <p:extLst>
      <p:ext uri="{BB962C8B-B14F-4D97-AF65-F5344CB8AC3E}">
        <p14:creationId xmlns:p14="http://schemas.microsoft.com/office/powerpoint/2010/main" val="3198086767"/>
      </p:ext>
    </p:extLst>
  </p:cSld>
  <p:clrMapOvr>
    <a:masterClrMapping/>
  </p:clrMapOvr>
  <p:transition>
    <p:fade/>
  </p:transition>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4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Louis Berman; Mark Scurrell</External_x0020_Speaker>
    <m6878b9dd7994da4ba144f95347d99c6 xmlns="01c77077-aee4-4b5f-bd4e-9cd40a6fff29">
      <Terms xmlns="http://schemas.microsoft.com/office/infopath/2007/PartnerControls"/>
    </m6878b9dd7994da4ba144f95347d99c6>
    <Presentation_x0020_Date xmlns="01c77077-aee4-4b5f-bd4e-9cd40a6fff29">2016-07-26T07:00:00+00:00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AZR302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1c77077-aee4-4b5f-bd4e-9cd40a6fff29"/>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8ff673fc-3231-4e3a-893b-6d7f7cd32766"/>
    <ds:schemaRef ds:uri="http://www.w3.org/XML/1998/namespace"/>
  </ds:schemaRefs>
</ds:datastoreItem>
</file>

<file path=customXml/itemProps3.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TR23_BO_CT_Template</Template>
  <TotalTime>11234</TotalTime>
  <Words>6014</Words>
  <Application>Microsoft Office PowerPoint</Application>
  <PresentationFormat>Custom</PresentationFormat>
  <Paragraphs>753</Paragraphs>
  <Slides>73</Slides>
  <Notes>73</Notes>
  <HiddenSlides>0</HiddenSlides>
  <MMClips>1</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73</vt:i4>
      </vt:variant>
    </vt:vector>
  </HeadingPairs>
  <TitlesOfParts>
    <vt:vector size="92" baseType="lpstr">
      <vt:lpstr>Arial</vt:lpstr>
      <vt:lpstr>Calibri</vt:lpstr>
      <vt:lpstr>Calibri Light</vt:lpstr>
      <vt:lpstr>Consolas</vt:lpstr>
      <vt:lpstr>Courier New</vt:lpstr>
      <vt:lpstr>Roboto Light</vt:lpstr>
      <vt:lpstr>Segoe Pro</vt:lpstr>
      <vt:lpstr>Segoe Pro Light</vt:lpstr>
      <vt:lpstr>Segoe UI</vt:lpstr>
      <vt:lpstr>Segoe UI Light</vt:lpstr>
      <vt:lpstr>Wingdings</vt:lpstr>
      <vt:lpstr>5-50033_TR23_BO_CT_Template</vt:lpstr>
      <vt:lpstr>1_5-50033_TR23_BO_CT_Template</vt:lpstr>
      <vt:lpstr>Windows Azure</vt:lpstr>
      <vt:lpstr>5-30721_Build_2016_Template_Light</vt:lpstr>
      <vt:lpstr>2_5-50033_TR23_BO_CT_Template</vt:lpstr>
      <vt:lpstr>3_5-50033_TR23_BO_CT_Template</vt:lpstr>
      <vt:lpstr>4_5-50033_TR23_BO_CT_Template</vt:lpstr>
      <vt:lpstr>Office Theme</vt:lpstr>
      <vt:lpstr>Test Driven Development with MS Test</vt:lpstr>
      <vt:lpstr>What is Azure Batch Service?</vt:lpstr>
      <vt:lpstr>What is Azure Batch Service?</vt:lpstr>
      <vt:lpstr>Demo 2</vt:lpstr>
      <vt:lpstr>AutoScale</vt:lpstr>
      <vt:lpstr>Azure Batch Service Lab</vt:lpstr>
      <vt:lpstr>C# 7 Features</vt:lpstr>
      <vt:lpstr>Agenda</vt:lpstr>
      <vt:lpstr>Out variables</vt:lpstr>
      <vt:lpstr>Tuple</vt:lpstr>
      <vt:lpstr>Pattern matching existed somewhat</vt:lpstr>
      <vt:lpstr>Extend to the switch statement</vt:lpstr>
      <vt:lpstr>Still supports constants, etc</vt:lpstr>
      <vt:lpstr>Without ref locals and returns</vt:lpstr>
      <vt:lpstr>With ref locals and returns</vt:lpstr>
      <vt:lpstr>Ref return rules</vt:lpstr>
      <vt:lpstr>Local functions</vt:lpstr>
      <vt:lpstr>Local functions</vt:lpstr>
      <vt:lpstr>More expression bodied members</vt:lpstr>
      <vt:lpstr>Throw expressions</vt:lpstr>
      <vt:lpstr>Generalized async return types</vt:lpstr>
      <vt:lpstr>Numeric literal syntax improvements</vt:lpstr>
      <vt:lpstr>Things that didn’t make the cut (but may later)</vt:lpstr>
      <vt:lpstr>Questions?</vt:lpstr>
      <vt:lpstr>New Visual Studio 2017 Features</vt:lpstr>
      <vt:lpstr>New setup experience</vt:lpstr>
      <vt:lpstr>Visual Studio 2017</vt:lpstr>
      <vt:lpstr>PowerPoint Presentation</vt:lpstr>
      <vt:lpstr>Visual Studio Performance Center</vt:lpstr>
      <vt:lpstr>Perf  improvements</vt:lpstr>
      <vt:lpstr>Perf  improvements</vt:lpstr>
      <vt:lpstr>Productivity</vt:lpstr>
      <vt:lpstr>Structure Visualizer</vt:lpstr>
      <vt:lpstr>Visual Studio 2017 Features</vt:lpstr>
      <vt:lpstr>Go To (combined with old “Navigate to”)</vt:lpstr>
      <vt:lpstr>Intellisense filters</vt:lpstr>
      <vt:lpstr>Run to click</vt:lpstr>
      <vt:lpstr>PowerPoint Presentation</vt:lpstr>
      <vt:lpstr>Visual Studio 2017 Demo Summary</vt:lpstr>
      <vt:lpstr>Visual Studio 2017 Features</vt:lpstr>
      <vt:lpstr>Live unit testing</vt:lpstr>
      <vt:lpstr>PowerPoint Presentation</vt:lpstr>
      <vt:lpstr>Visual Studio 2017 Demo Summary</vt:lpstr>
      <vt:lpstr>VS2017 Streamlined Cloud Development</vt:lpstr>
      <vt:lpstr>New exception helper</vt:lpstr>
      <vt:lpstr>New exception helper</vt:lpstr>
      <vt:lpstr>Redgate Data Tools</vt:lpstr>
      <vt:lpstr>C# 7 Features</vt:lpstr>
      <vt:lpstr>Agenda</vt:lpstr>
      <vt:lpstr>Old out parameters</vt:lpstr>
      <vt:lpstr>C# 7.0 out parameters</vt:lpstr>
      <vt:lpstr>C# 7.0 out parameters</vt:lpstr>
      <vt:lpstr>C# 7.0 out parameters scope ‘leak’</vt:lpstr>
      <vt:lpstr>Old tuples</vt:lpstr>
      <vt:lpstr>C# 7.0 tuples</vt:lpstr>
      <vt:lpstr>C# 7.0 tuples</vt:lpstr>
      <vt:lpstr>C# 7.0 Tuples Min and Max</vt:lpstr>
      <vt:lpstr>C# 7.0 Tuples Min and Max</vt:lpstr>
      <vt:lpstr>C# 7.0 Pattern Matching with ‘is’</vt:lpstr>
      <vt:lpstr>C# 7.0 Pattern Matching with ‘switch’</vt:lpstr>
      <vt:lpstr>C# 7.0 ref locals and returns</vt:lpstr>
      <vt:lpstr>C# 7.0 Local Functions - Iterative</vt:lpstr>
      <vt:lpstr>C# 7.0 Local Functions - Async</vt:lpstr>
      <vt:lpstr>Old expression-bodied function members</vt:lpstr>
      <vt:lpstr>C# 7.0 More expression-bodied members</vt:lpstr>
      <vt:lpstr>C# 7.0 Shorthand for expression-bodied members</vt:lpstr>
      <vt:lpstr>C# 7.0 Throw expressions</vt:lpstr>
      <vt:lpstr>C# 7.0 Throw Expressions</vt:lpstr>
      <vt:lpstr>C# 7.0 Generalized async return types</vt:lpstr>
      <vt:lpstr>C# 7.0 Numeric literal syntax improvements</vt:lpstr>
      <vt:lpstr>Things that didn’t make the cut (but may later)</vt:lpstr>
      <vt:lpstr>Useful Links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Processing in Azure</dc:title>
  <dc:subject>&lt;Speech title here&gt;</dc:subject>
  <dc:creator>Mark Scurrell</dc:creator>
  <cp:keywords>TechReady 23</cp:keywords>
  <dc:description>Template: Mitchell Derrey, Silverfox Productions_x000d_
Formatting: _x000d_
Audience Type:</dc:description>
  <cp:lastModifiedBy>Crystal Tenn</cp:lastModifiedBy>
  <cp:revision>211</cp:revision>
  <dcterms:created xsi:type="dcterms:W3CDTF">2016-07-14T18:09:02Z</dcterms:created>
  <dcterms:modified xsi:type="dcterms:W3CDTF">2017-09-16T22:05:27Z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crtenn@microsoft.com</vt:lpwstr>
  </property>
  <property fmtid="{D5CDD505-2E9C-101B-9397-08002B2CF9AE}" pid="18" name="MSIP_Label_f42aa342-8706-4288-bd11-ebb85995028c_SetDate">
    <vt:lpwstr>2017-09-16T18:05:19.7748177-04:00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